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8" r:id="rId2"/>
    <p:sldMasterId id="2147483660" r:id="rId3"/>
    <p:sldMasterId id="2147483670" r:id="rId4"/>
  </p:sldMasterIdLst>
  <p:notesMasterIdLst>
    <p:notesMasterId r:id="rId13"/>
  </p:notesMasterIdLst>
  <p:handoutMasterIdLst>
    <p:handoutMasterId r:id="rId14"/>
  </p:handoutMasterIdLst>
  <p:sldIdLst>
    <p:sldId id="355" r:id="rId5"/>
    <p:sldId id="354" r:id="rId6"/>
    <p:sldId id="356" r:id="rId7"/>
    <p:sldId id="357" r:id="rId8"/>
    <p:sldId id="358" r:id="rId9"/>
    <p:sldId id="359" r:id="rId10"/>
    <p:sldId id="361" r:id="rId11"/>
    <p:sldId id="362" r:id="rId12"/>
  </p:sldIdLst>
  <p:sldSz cx="6858000" cy="9144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44884F"/>
    <a:srgbClr val="00B050"/>
    <a:srgbClr val="00863D"/>
    <a:srgbClr val="00C85A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477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058" y="-7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113A17-0E04-45C7-BE66-DF855AD71B84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ABFB0-885B-49BE-8268-72066D80B5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4486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333AE-ACDD-4A37-B759-69539D62F28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95415-3EBE-46B5-AC31-090D95A3D5D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89984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893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E40C4-626E-4604-9B7B-A834B20EB812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61F9A-EC2D-4FAD-97C0-96AED7A730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92FB5B7-0646-4EC5-950A-30F22388ABE3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FFBC149-89DB-45C4-A8E1-982C510F7B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92FB5B7-0646-4EC5-950A-30F22388ABE3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FFBC149-89DB-45C4-A8E1-982C510F7B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92FB5B7-0646-4EC5-950A-30F22388ABE3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FFBC149-89DB-45C4-A8E1-982C510F7B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92FB5B7-0646-4EC5-950A-30F22388ABE3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FFBC149-89DB-45C4-A8E1-982C510F7B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92FB5B7-0646-4EC5-950A-30F22388ABE3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FFBC149-89DB-45C4-A8E1-982C510F7B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92FB5B7-0646-4EC5-950A-30F22388ABE3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FFBC149-89DB-45C4-A8E1-982C510F7BE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AFFBC149-89DB-45C4-A8E1-982C510F7BE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5" name="직각 삼각형 4"/>
          <p:cNvSpPr/>
          <p:nvPr userDrawn="1"/>
        </p:nvSpPr>
        <p:spPr>
          <a:xfrm rot="16200000">
            <a:off x="5821920" y="8107920"/>
            <a:ext cx="1054800" cy="982856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035EC7DF-8D33-4615-AE0B-3A85C98B9991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/>
          <a:lstStyle/>
          <a:p>
            <a:fld id="{3063C733-0DD2-4603-9D01-B2DBD9A19A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5A6F6-E6A5-40CF-A9FD-B1CEA6DCC829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3D830-F5F2-43DE-B3D4-EF20225F5E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E40C4-626E-4604-9B7B-A834B20EB812}" type="datetimeFigureOut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61F9A-EC2D-4FAD-97C0-96AED7A730E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9" name="그룹 8"/>
          <p:cNvGrpSpPr/>
          <p:nvPr userDrawn="1"/>
        </p:nvGrpSpPr>
        <p:grpSpPr>
          <a:xfrm>
            <a:off x="2110842" y="3143240"/>
            <a:ext cx="2643206" cy="2286016"/>
            <a:chOff x="1428736" y="3143240"/>
            <a:chExt cx="3857652" cy="3071834"/>
          </a:xfrm>
        </p:grpSpPr>
        <p:sp>
          <p:nvSpPr>
            <p:cNvPr id="7" name="모서리가 둥근 직사각형 6"/>
            <p:cNvSpPr/>
            <p:nvPr userDrawn="1"/>
          </p:nvSpPr>
          <p:spPr>
            <a:xfrm>
              <a:off x="1428736" y="3143240"/>
              <a:ext cx="3857652" cy="3071834"/>
            </a:xfrm>
            <a:prstGeom prst="roundRect">
              <a:avLst/>
            </a:prstGeom>
            <a:ln w="1333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모서리가 둥근 직사각형 7"/>
            <p:cNvSpPr/>
            <p:nvPr userDrawn="1"/>
          </p:nvSpPr>
          <p:spPr>
            <a:xfrm>
              <a:off x="1432604" y="3146262"/>
              <a:ext cx="3853784" cy="3068812"/>
            </a:xfrm>
            <a:prstGeom prst="roundRect">
              <a:avLst/>
            </a:prstGeom>
            <a:noFill/>
            <a:ln w="9525">
              <a:solidFill>
                <a:schemeClr val="bg1"/>
              </a:solidFill>
              <a:prstDash val="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grpSp>
        <p:nvGrpSpPr>
          <p:cNvPr id="9" name="그룹 8"/>
          <p:cNvGrpSpPr/>
          <p:nvPr userDrawn="1"/>
        </p:nvGrpSpPr>
        <p:grpSpPr>
          <a:xfrm>
            <a:off x="357166" y="9007073"/>
            <a:ext cx="6215106" cy="101334"/>
            <a:chOff x="357166" y="9042698"/>
            <a:chExt cx="6215106" cy="101334"/>
          </a:xfrm>
        </p:grpSpPr>
        <p:cxnSp>
          <p:nvCxnSpPr>
            <p:cNvPr id="15" name="직선 연결선 14"/>
            <p:cNvCxnSpPr/>
            <p:nvPr/>
          </p:nvCxnSpPr>
          <p:spPr>
            <a:xfrm>
              <a:off x="357166" y="9142444"/>
              <a:ext cx="6215106" cy="1588"/>
            </a:xfrm>
            <a:prstGeom prst="line">
              <a:avLst/>
            </a:prstGeom>
            <a:solidFill>
              <a:schemeClr val="accent3"/>
            </a:solidFill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이등변 삼각형 15"/>
            <p:cNvSpPr/>
            <p:nvPr/>
          </p:nvSpPr>
          <p:spPr>
            <a:xfrm>
              <a:off x="3318371" y="9042698"/>
              <a:ext cx="308994" cy="99746"/>
            </a:xfrm>
            <a:prstGeom prst="triangl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0" name="그룹 9"/>
          <p:cNvGrpSpPr/>
          <p:nvPr userDrawn="1"/>
        </p:nvGrpSpPr>
        <p:grpSpPr>
          <a:xfrm>
            <a:off x="386693" y="254441"/>
            <a:ext cx="6143668" cy="531345"/>
            <a:chOff x="386693" y="480100"/>
            <a:chExt cx="6143668" cy="531345"/>
          </a:xfrm>
        </p:grpSpPr>
        <p:sp>
          <p:nvSpPr>
            <p:cNvPr id="14" name="자유형 13"/>
            <p:cNvSpPr/>
            <p:nvPr/>
          </p:nvSpPr>
          <p:spPr>
            <a:xfrm>
              <a:off x="399273" y="480100"/>
              <a:ext cx="2448272" cy="380969"/>
            </a:xfrm>
            <a:custGeom>
              <a:avLst/>
              <a:gdLst/>
              <a:ahLst/>
              <a:cxnLst/>
              <a:rect l="l" t="t" r="r" b="b"/>
              <a:pathLst>
                <a:path w="2448272" h="380969">
                  <a:moveTo>
                    <a:pt x="0" y="0"/>
                  </a:moveTo>
                  <a:lnTo>
                    <a:pt x="2285480" y="0"/>
                  </a:lnTo>
                  <a:lnTo>
                    <a:pt x="2448272" y="162792"/>
                  </a:lnTo>
                  <a:lnTo>
                    <a:pt x="2448272" y="380969"/>
                  </a:lnTo>
                  <a:lnTo>
                    <a:pt x="0" y="376881"/>
                  </a:lnTo>
                  <a:close/>
                </a:path>
              </a:pathLst>
            </a:custGeom>
            <a:solidFill>
              <a:schemeClr val="accent3"/>
            </a:solidFill>
            <a:ln w="127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cxnSp>
          <p:nvCxnSpPr>
            <p:cNvPr id="17" name="직선 연결선 16"/>
            <p:cNvCxnSpPr/>
            <p:nvPr/>
          </p:nvCxnSpPr>
          <p:spPr>
            <a:xfrm>
              <a:off x="386693" y="868721"/>
              <a:ext cx="6143668" cy="1588"/>
            </a:xfrm>
            <a:prstGeom prst="line">
              <a:avLst/>
            </a:prstGeom>
            <a:solidFill>
              <a:schemeClr val="accent3"/>
            </a:solidFill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이등변 삼각형 17"/>
            <p:cNvSpPr/>
            <p:nvPr/>
          </p:nvSpPr>
          <p:spPr>
            <a:xfrm flipV="1">
              <a:off x="3273552" y="888311"/>
              <a:ext cx="300525" cy="123134"/>
            </a:xfrm>
            <a:prstGeom prst="triangle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8" name="직각 삼각형 7"/>
          <p:cNvSpPr/>
          <p:nvPr userDrawn="1"/>
        </p:nvSpPr>
        <p:spPr>
          <a:xfrm rot="16200000">
            <a:off x="5850748" y="8116621"/>
            <a:ext cx="990000" cy="990000"/>
          </a:xfrm>
          <a:prstGeom prst="rt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4908" y="611560"/>
            <a:ext cx="6172200" cy="1524000"/>
          </a:xfrm>
        </p:spPr>
        <p:txBody>
          <a:bodyPr>
            <a:normAutofit/>
          </a:bodyPr>
          <a:lstStyle/>
          <a:p>
            <a:r>
              <a:rPr lang="en-US" altLang="ko-KR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</a:t>
            </a:r>
            <a:r>
              <a:rPr lang="ko-KR" altLang="en-US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년도 경북지부 운영회의</a:t>
            </a:r>
            <a:endParaRPr lang="ko-KR" altLang="en-US" sz="2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90181" y="3923928"/>
            <a:ext cx="2294012" cy="566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2018. 01. 26.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0688" y="6012160"/>
            <a:ext cx="606931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□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      시 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2018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 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 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금요일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– 18:00</a:t>
            </a:r>
          </a:p>
          <a:p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□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    소 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토 방 ☞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포항 남구 이동 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571 ( 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☎ 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054-273-3939 )</a:t>
            </a:r>
          </a:p>
          <a:p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□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      상 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지부 임원</a:t>
            </a:r>
            <a:r>
              <a:rPr lang="en-US" altLang="ko-KR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지부장</a:t>
            </a:r>
            <a:r>
              <a:rPr lang="en-US" altLang="ko-KR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감사</a:t>
            </a:r>
            <a:r>
              <a:rPr lang="en-US" altLang="ko-KR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부지부장</a:t>
            </a:r>
            <a:r>
              <a:rPr lang="en-US" altLang="ko-KR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교육이사</a:t>
            </a:r>
            <a:r>
              <a:rPr lang="en-US" altLang="ko-KR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총무이사</a:t>
            </a:r>
            <a:r>
              <a:rPr lang="en-US" altLang="ko-KR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기획이사</a:t>
            </a:r>
            <a:r>
              <a:rPr lang="en-US" altLang="ko-KR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홍보이사</a:t>
            </a:r>
            <a:r>
              <a:rPr lang="en-US" altLang="ko-KR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1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지회장</a:t>
            </a:r>
            <a:r>
              <a:rPr lang="en-US" altLang="ko-KR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</a:t>
            </a:r>
          </a:p>
          <a:p>
            <a:r>
              <a:rPr lang="ko-KR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□</a:t>
            </a:r>
            <a:r>
              <a:rPr lang="ko-KR" altLang="en-US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회의내용 </a:t>
            </a:r>
            <a:r>
              <a:rPr lang="en-US" altLang="ko-KR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ko-KR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ko-KR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altLang="ko-KR" sz="1200" b="1" dirty="0" smtClean="0"/>
              <a:t>- 2018</a:t>
            </a:r>
            <a:r>
              <a:rPr lang="ko-KR" altLang="en-US" sz="1200" b="1" dirty="0" smtClean="0"/>
              <a:t>년 사업 및 행사계획 수립</a:t>
            </a:r>
            <a:endParaRPr lang="en-US" altLang="ko-KR" sz="1200" b="1" dirty="0" smtClean="0"/>
          </a:p>
          <a:p>
            <a:r>
              <a:rPr lang="en-US" altLang="ko-KR" sz="1200" b="1" dirty="0"/>
              <a:t>	</a:t>
            </a:r>
            <a:r>
              <a:rPr lang="en-US" altLang="ko-KR" sz="1200" b="1" dirty="0" smtClean="0"/>
              <a:t>- </a:t>
            </a:r>
            <a:r>
              <a:rPr lang="ko-KR" altLang="en-US" sz="1200" b="1" dirty="0" smtClean="0"/>
              <a:t>기타 지부의 미래지향적인 발전에 대한 논의</a:t>
            </a:r>
            <a:r>
              <a:rPr lang="en-US" altLang="ko-KR" sz="1200" b="1" dirty="0" smtClean="0"/>
              <a:t>  </a:t>
            </a:r>
            <a:endParaRPr lang="ko-KR" altLang="en-US" sz="1200" b="1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74" r="19151" b="45669"/>
          <a:stretch/>
        </p:blipFill>
        <p:spPr>
          <a:xfrm>
            <a:off x="2117822" y="7959929"/>
            <a:ext cx="2766371" cy="431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64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9643210"/>
              </p:ext>
            </p:extLst>
          </p:nvPr>
        </p:nvGraphicFramePr>
        <p:xfrm>
          <a:off x="404664" y="611560"/>
          <a:ext cx="6120680" cy="8167466"/>
        </p:xfrm>
        <a:graphic>
          <a:graphicData uri="http://schemas.openxmlformats.org/drawingml/2006/table">
            <a:tbl>
              <a:tblPr/>
              <a:tblGrid>
                <a:gridCol w="6120680"/>
              </a:tblGrid>
              <a:tr h="8167466">
                <a:tc>
                  <a:txBody>
                    <a:bodyPr/>
                    <a:lstStyle/>
                    <a:p>
                      <a:pPr algn="ctr"/>
                      <a:endParaRPr lang="en-US" altLang="ko-KR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ko-KR" altLang="en-U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사단법인 </a:t>
                      </a:r>
                      <a:r>
                        <a:rPr lang="ko-KR" altLang="en-US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한국디지털사진가협회 지부운영 규정</a:t>
                      </a:r>
                      <a:r>
                        <a:rPr lang="ko-KR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</a:p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algn="ctr"/>
                      <a:r>
                        <a:rPr lang="ko-KR" altLang="en-US" sz="1000" b="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</a:rPr>
                        <a:t>제</a:t>
                      </a:r>
                      <a:r>
                        <a:rPr lang="en-US" altLang="ko-KR" sz="1000" b="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</a:rPr>
                        <a:t>1</a:t>
                      </a:r>
                      <a:r>
                        <a:rPr lang="ko-KR" altLang="en-US" sz="1000" b="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</a:rPr>
                        <a:t>장 총 </a:t>
                      </a:r>
                      <a:r>
                        <a:rPr lang="ko-KR" altLang="en-US" sz="1000" b="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</a:rPr>
                        <a:t>     </a:t>
                      </a:r>
                      <a:r>
                        <a:rPr lang="ko-KR" altLang="en-US" sz="1000" b="0" cap="none" spc="0" dirty="0" err="1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</a:rPr>
                        <a:t>칙</a:t>
                      </a:r>
                      <a:r>
                        <a:rPr lang="ko-KR" altLang="en-US" sz="1000" b="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</a:rPr>
                        <a:t> </a:t>
                      </a:r>
                      <a:endParaRPr lang="en-US" altLang="ko-KR" sz="1000" b="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</a:endParaRPr>
                    </a:p>
                    <a:p>
                      <a:pPr algn="ctr"/>
                      <a:endParaRPr lang="en-US" altLang="ko-KR" sz="1000" b="1" cap="none" spc="0" dirty="0" smtClean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</a:endParaRPr>
                    </a:p>
                    <a:p>
                      <a:pPr algn="ctr"/>
                      <a:endParaRPr lang="ko-KR" altLang="en-US" sz="1000" dirty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명칭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각 </a:t>
                      </a:r>
                      <a:r>
                        <a:rPr lang="ko-KR" altLang="en-US" sz="1000" dirty="0">
                          <a:effectLst/>
                        </a:rPr>
                        <a:t>지부의 명칭은 </a:t>
                      </a:r>
                      <a:r>
                        <a:rPr lang="en-US" altLang="ko-KR" sz="1000" dirty="0">
                          <a:effectLst/>
                        </a:rPr>
                        <a:t>"</a:t>
                      </a:r>
                      <a:r>
                        <a:rPr lang="ko-KR" altLang="en-US" sz="1000" dirty="0">
                          <a:effectLst/>
                        </a:rPr>
                        <a:t>사단법인 한국디지털사진가협회 </a:t>
                      </a:r>
                      <a:r>
                        <a:rPr lang="en-US" altLang="ko-KR" sz="1000" dirty="0" err="1">
                          <a:effectLst/>
                        </a:rPr>
                        <a:t>oo</a:t>
                      </a:r>
                      <a:r>
                        <a:rPr lang="ko-KR" altLang="en-US" sz="1000" dirty="0">
                          <a:effectLst/>
                        </a:rPr>
                        <a:t>지부</a:t>
                      </a:r>
                      <a:r>
                        <a:rPr lang="en-US" altLang="ko-KR" sz="1000" dirty="0">
                          <a:effectLst/>
                        </a:rPr>
                        <a:t>"</a:t>
                      </a:r>
                      <a:r>
                        <a:rPr lang="ko-KR" altLang="en-US" sz="1000" dirty="0">
                          <a:effectLst/>
                        </a:rPr>
                        <a:t>라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영문은 </a:t>
                      </a:r>
                      <a:r>
                        <a:rPr lang="en-US" altLang="ko-KR" sz="1000" dirty="0">
                          <a:effectLst/>
                        </a:rPr>
                        <a:t>"The </a:t>
                      </a:r>
                      <a:r>
                        <a:rPr lang="en-US" altLang="ko-KR" sz="1000" dirty="0" err="1">
                          <a:effectLst/>
                        </a:rPr>
                        <a:t>oo</a:t>
                      </a:r>
                      <a:r>
                        <a:rPr lang="en-US" altLang="ko-KR" sz="1000" dirty="0">
                          <a:effectLst/>
                        </a:rPr>
                        <a:t> Branch of Digital Photographer's Association Of Korea : </a:t>
                      </a:r>
                      <a:r>
                        <a:rPr lang="ko-KR" altLang="en-US" sz="1000" dirty="0">
                          <a:effectLst/>
                        </a:rPr>
                        <a:t>약칭 </a:t>
                      </a:r>
                      <a:r>
                        <a:rPr lang="en-US" altLang="ko-KR" sz="1000" dirty="0">
                          <a:effectLst/>
                        </a:rPr>
                        <a:t>DPAK-</a:t>
                      </a:r>
                      <a:r>
                        <a:rPr lang="en-US" altLang="ko-KR" sz="1000" dirty="0" err="1">
                          <a:effectLst/>
                        </a:rPr>
                        <a:t>oooo</a:t>
                      </a:r>
                      <a:r>
                        <a:rPr lang="en-US" altLang="ko-KR" sz="1000" dirty="0">
                          <a:effectLst/>
                        </a:rPr>
                        <a:t>"</a:t>
                      </a:r>
                      <a:r>
                        <a:rPr lang="ko-KR" altLang="en-US" sz="1000" dirty="0">
                          <a:effectLst/>
                        </a:rPr>
                        <a:t>로 표기한다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소재지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지부는 </a:t>
                      </a:r>
                      <a:r>
                        <a:rPr lang="ko-KR" altLang="en-US" sz="1000" dirty="0">
                          <a:effectLst/>
                        </a:rPr>
                        <a:t>특별시와 광역시 그리고 도 단위 행정구역을 중심으로 설치할 수 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목적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r>
                        <a:rPr lang="ko-KR" altLang="en-US" sz="1000" dirty="0">
                          <a:effectLst/>
                        </a:rPr>
                        <a:t>지부는 협회의 목적을 달성하기 위해 다음 각 호와 같은 지역사업을 추진하는 데 그 목적이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디지털 </a:t>
                      </a:r>
                      <a:r>
                        <a:rPr lang="ko-KR" altLang="en-US" sz="1000" dirty="0">
                          <a:effectLst/>
                        </a:rPr>
                        <a:t>영상매체에 관한 전반적인 연구 및 연구 성과의 보급 확대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디지털 </a:t>
                      </a:r>
                      <a:r>
                        <a:rPr lang="ko-KR" altLang="en-US" sz="1000" dirty="0">
                          <a:effectLst/>
                        </a:rPr>
                        <a:t>사진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영상 영역의 문화 발전과 교육사업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지역 </a:t>
                      </a:r>
                      <a:r>
                        <a:rPr lang="ko-KR" altLang="en-US" sz="1000" dirty="0">
                          <a:effectLst/>
                        </a:rPr>
                        <a:t>내 디지털사진가 상호간의 정보교류 및 </a:t>
                      </a:r>
                      <a:r>
                        <a:rPr lang="ko-KR" altLang="en-US" sz="1000" dirty="0" smtClean="0">
                          <a:effectLst/>
                        </a:rPr>
                        <a:t>친선도모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국제교류 </a:t>
                      </a:r>
                      <a:r>
                        <a:rPr lang="ko-KR" altLang="en-US" sz="1000" dirty="0">
                          <a:effectLst/>
                        </a:rPr>
                        <a:t>및 민간외교에 대한 내용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000" dirty="0" smtClean="0">
                          <a:effectLst/>
                        </a:rPr>
                        <a:t>4</a:t>
                      </a:r>
                      <a:r>
                        <a:rPr lang="ko-KR" altLang="en-US" sz="1000" dirty="0">
                          <a:effectLst/>
                        </a:rPr>
                        <a:t>차 산업이 요구하는 융합영상 매체에 대한 학술토론 및 연구 지원사업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endParaRPr lang="ko-KR" altLang="en-US" sz="1000" dirty="0">
                        <a:effectLst/>
                      </a:endParaRPr>
                    </a:p>
                    <a:p>
                      <a:pPr algn="ctr"/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장 </a:t>
                      </a:r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사      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업 </a:t>
                      </a:r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ko-KR" sz="1000" dirty="0" smtClean="0">
                        <a:effectLst/>
                      </a:endParaRPr>
                    </a:p>
                    <a:p>
                      <a:pPr algn="ctr"/>
                      <a:endParaRPr lang="ko-KR" altLang="en-US" sz="1000" dirty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4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사업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지부는 </a:t>
                      </a:r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조의 목적을 달성하기 위하여 다음 각 호의 사업을 수행한다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사진전시회 </a:t>
                      </a:r>
                      <a:r>
                        <a:rPr lang="ko-KR" altLang="en-US" sz="1000" dirty="0">
                          <a:effectLst/>
                        </a:rPr>
                        <a:t>및 행정단위와 함께하는 지역홍보 활동 참여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사진공모전의 </a:t>
                      </a:r>
                      <a:r>
                        <a:rPr lang="ko-KR" altLang="en-US" sz="1000" dirty="0">
                          <a:effectLst/>
                        </a:rPr>
                        <a:t>개최 및 각종 지부행사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디지털 </a:t>
                      </a:r>
                      <a:r>
                        <a:rPr lang="ko-KR" altLang="en-US" sz="1000" dirty="0">
                          <a:effectLst/>
                        </a:rPr>
                        <a:t>영상자료 및 디지털사진 강습회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연구회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촬영회의 </a:t>
                      </a:r>
                      <a:r>
                        <a:rPr lang="ko-KR" altLang="en-US" sz="1000" dirty="0" smtClean="0">
                          <a:effectLst/>
                        </a:rPr>
                        <a:t>개최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회원의 </a:t>
                      </a:r>
                      <a:r>
                        <a:rPr lang="ko-KR" altLang="en-US" sz="1000" dirty="0">
                          <a:effectLst/>
                        </a:rPr>
                        <a:t>자질향상과 권익보호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지역사회로의 </a:t>
                      </a:r>
                      <a:r>
                        <a:rPr lang="ko-KR" altLang="en-US" sz="1000" dirty="0">
                          <a:effectLst/>
                        </a:rPr>
                        <a:t>재능 환원 사업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기타 </a:t>
                      </a:r>
                      <a:r>
                        <a:rPr lang="ko-KR" altLang="en-US" sz="1000" dirty="0">
                          <a:effectLst/>
                        </a:rPr>
                        <a:t>지부의 목적을 수행하기 위한 사업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단</a:t>
                      </a:r>
                      <a:r>
                        <a:rPr lang="en-US" altLang="ko-KR" sz="1000" dirty="0">
                          <a:effectLst/>
                        </a:rPr>
                        <a:t>, 4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호 및 </a:t>
                      </a:r>
                      <a:r>
                        <a:rPr lang="en-US" altLang="ko-KR" sz="1000" dirty="0">
                          <a:effectLst/>
                        </a:rPr>
                        <a:t>2</a:t>
                      </a:r>
                      <a:r>
                        <a:rPr lang="ko-KR" altLang="en-US" sz="1000" dirty="0">
                          <a:effectLst/>
                        </a:rPr>
                        <a:t>호는 협회 지부지원부의 사전승인을 받아야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>
                        <a:effectLst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장 회 </a:t>
                      </a:r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 원 </a:t>
                      </a:r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ko-KR" sz="1000" dirty="0" smtClean="0">
                        <a:effectLst/>
                      </a:endParaRPr>
                    </a:p>
                    <a:p>
                      <a:pPr algn="ctr"/>
                      <a:endParaRPr lang="ko-KR" altLang="en-US" sz="1000" dirty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5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회원</a:t>
                      </a:r>
                      <a:r>
                        <a:rPr lang="en-US" altLang="ko-KR" sz="1000" dirty="0" smtClean="0">
                          <a:effectLst/>
                        </a:rPr>
                        <a:t>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</a:t>
                      </a:r>
                      <a:r>
                        <a:rPr lang="ko-KR" altLang="en-US" sz="1000" dirty="0">
                          <a:effectLst/>
                        </a:rPr>
                        <a:t>회원은 협회의 정관에 정한 자격요건을 갖춘 자로 협회 회원규정에 의한다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회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r>
                        <a:rPr lang="ko-KR" altLang="en-US" sz="1000" dirty="0">
                          <a:effectLst/>
                        </a:rPr>
                        <a:t>회원의 소속은 </a:t>
                      </a:r>
                      <a:r>
                        <a:rPr lang="ko-KR" altLang="en-US" sz="1000" dirty="0" err="1">
                          <a:effectLst/>
                        </a:rPr>
                        <a:t>주민등록지</a:t>
                      </a:r>
                      <a:r>
                        <a:rPr lang="ko-KR" altLang="en-US" sz="1000" dirty="0">
                          <a:effectLst/>
                        </a:rPr>
                        <a:t> 상의 주소지 또는 직장 주소지에 한하여 지부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회</a:t>
                      </a:r>
                      <a:r>
                        <a:rPr lang="en-US" altLang="ko-KR" sz="1000" dirty="0">
                          <a:effectLst/>
                        </a:rPr>
                        <a:t>)</a:t>
                      </a:r>
                      <a:r>
                        <a:rPr lang="ko-KR" altLang="en-US" sz="1000" dirty="0">
                          <a:effectLst/>
                        </a:rPr>
                        <a:t>의 소속으로 배정한다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r>
                        <a:rPr lang="ko-KR" altLang="en-US" sz="1000" dirty="0">
                          <a:effectLst/>
                        </a:rPr>
                        <a:t>단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 err="1">
                          <a:effectLst/>
                        </a:rPr>
                        <a:t>주민등록지</a:t>
                      </a:r>
                      <a:r>
                        <a:rPr lang="ko-KR" altLang="en-US" sz="1000" dirty="0">
                          <a:effectLst/>
                        </a:rPr>
                        <a:t> 상의 주소지 및 직장의 주소지가 변경된 경우 지체 없이 소속 지부장에게 통보하여 소속변경 절차를 하여야 하며 인사부의 승인을 얻어야 한다</a:t>
                      </a:r>
                      <a:r>
                        <a:rPr lang="en-US" altLang="ko-KR" sz="1000" dirty="0">
                          <a:effectLst/>
                        </a:rPr>
                        <a:t>.(</a:t>
                      </a:r>
                      <a:r>
                        <a:rPr lang="ko-KR" altLang="en-US" sz="1000" dirty="0">
                          <a:effectLst/>
                        </a:rPr>
                        <a:t>관련 증빙서류 첨부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>
                        <a:effectLst/>
                      </a:endParaRPr>
                    </a:p>
                  </a:txBody>
                  <a:tcPr marL="0" marR="0" marT="0" marB="130658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5" name="Picture 1" descr="s7_bg_h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24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40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7288172"/>
              </p:ext>
            </p:extLst>
          </p:nvPr>
        </p:nvGraphicFramePr>
        <p:xfrm>
          <a:off x="332656" y="683568"/>
          <a:ext cx="6120000" cy="8298666"/>
        </p:xfrm>
        <a:graphic>
          <a:graphicData uri="http://schemas.openxmlformats.org/drawingml/2006/table">
            <a:tbl>
              <a:tblPr/>
              <a:tblGrid>
                <a:gridCol w="6120000"/>
              </a:tblGrid>
              <a:tr h="8136000">
                <a:tc>
                  <a:txBody>
                    <a:bodyPr/>
                    <a:lstStyle/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장 자 문 위 원 </a:t>
                      </a:r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ko-KR" sz="1000" dirty="0" smtClean="0">
                        <a:effectLst/>
                      </a:endParaRPr>
                    </a:p>
                    <a:p>
                      <a:pPr algn="ctr"/>
                      <a:endParaRPr lang="ko-KR" altLang="en-US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6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자문위원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지부는 지부 발전을 위하여 약간 명의 자문위원을 둘 수 있다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자문위원은 지부장이 추대하며 약간 명을 둘 수 있다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자문위원은 지부 및 </a:t>
                      </a:r>
                      <a:r>
                        <a:rPr lang="ko-KR" altLang="en-US" sz="1000" dirty="0" err="1" smtClean="0">
                          <a:effectLst/>
                        </a:rPr>
                        <a:t>지회의</a:t>
                      </a:r>
                      <a:r>
                        <a:rPr lang="ko-KR" altLang="en-US" sz="1000" dirty="0" smtClean="0">
                          <a:effectLst/>
                        </a:rPr>
                        <a:t> 자문 요청에 응할 수 있다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자문위원은 협회 인사부에서 승인한다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0" algn="ctr" defTabSz="914400" rtl="0" eaLnBrk="1" latinLnBrk="1" hangingPunct="1"/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장 </a:t>
                      </a:r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임      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원 </a:t>
                      </a:r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ko-KR" sz="1000" dirty="0" smtClean="0">
                        <a:effectLst/>
                      </a:endParaRPr>
                    </a:p>
                    <a:p>
                      <a:pPr algn="ctr"/>
                      <a:endParaRPr lang="ko-KR" altLang="en-US" sz="1000" dirty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7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임원 구분과 정수</a:t>
                      </a:r>
                      <a:r>
                        <a:rPr lang="en-US" altLang="ko-KR" sz="1000" dirty="0" smtClean="0">
                          <a:effectLst/>
                        </a:rPr>
                        <a:t>)</a:t>
                      </a: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en-US" altLang="ko-KR" sz="1000" dirty="0" smtClean="0">
                          <a:effectLst/>
                        </a:rPr>
                        <a:t> </a:t>
                      </a:r>
                      <a:r>
                        <a:rPr lang="ko-KR" altLang="en-US" sz="1000" dirty="0">
                          <a:effectLst/>
                        </a:rPr>
                        <a:t>각 지부는 다음 각 호의 임원을 둘 수 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지부장 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인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부지부장 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인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err="1" smtClean="0">
                          <a:effectLst/>
                        </a:rPr>
                        <a:t>상임직</a:t>
                      </a:r>
                      <a:r>
                        <a:rPr lang="ko-KR" altLang="en-US" sz="1000" dirty="0" smtClean="0">
                          <a:effectLst/>
                        </a:rPr>
                        <a:t> </a:t>
                      </a:r>
                      <a:r>
                        <a:rPr lang="ko-KR" altLang="en-US" sz="1000" dirty="0">
                          <a:effectLst/>
                        </a:rPr>
                        <a:t>지부이사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총무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교육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기획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홍보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r>
                        <a:rPr lang="ko-KR" altLang="en-US" sz="1000" dirty="0">
                          <a:effectLst/>
                        </a:rPr>
                        <a:t>포함 </a:t>
                      </a:r>
                      <a:r>
                        <a:rPr lang="en-US" altLang="ko-KR" sz="1000" dirty="0">
                          <a:effectLst/>
                        </a:rPr>
                        <a:t>10</a:t>
                      </a:r>
                      <a:r>
                        <a:rPr lang="ko-KR" altLang="en-US" sz="1000" dirty="0">
                          <a:effectLst/>
                        </a:rPr>
                        <a:t>인 이내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</a:t>
                      </a:r>
                      <a:r>
                        <a:rPr lang="ko-KR" altLang="en-US" sz="1000" dirty="0">
                          <a:effectLst/>
                        </a:rPr>
                        <a:t>내 </a:t>
                      </a:r>
                      <a:r>
                        <a:rPr lang="ko-KR" altLang="en-US" sz="1000" dirty="0" err="1">
                          <a:effectLst/>
                        </a:rPr>
                        <a:t>지회장은</a:t>
                      </a:r>
                      <a:r>
                        <a:rPr lang="ko-KR" altLang="en-US" sz="1000" dirty="0">
                          <a:effectLst/>
                        </a:rPr>
                        <a:t> </a:t>
                      </a:r>
                      <a:r>
                        <a:rPr lang="ko-KR" altLang="en-US" sz="1000" dirty="0" err="1">
                          <a:effectLst/>
                        </a:rPr>
                        <a:t>당연직</a:t>
                      </a:r>
                      <a:r>
                        <a:rPr lang="ko-KR" altLang="en-US" sz="1000" dirty="0">
                          <a:effectLst/>
                        </a:rPr>
                        <a:t> 지부이사가 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감사 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인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정회원 </a:t>
                      </a:r>
                      <a:r>
                        <a:rPr lang="en-US" altLang="ko-KR" sz="1000" dirty="0">
                          <a:effectLst/>
                        </a:rPr>
                        <a:t>100</a:t>
                      </a:r>
                      <a:r>
                        <a:rPr lang="ko-KR" altLang="en-US" sz="1000" dirty="0">
                          <a:effectLst/>
                        </a:rPr>
                        <a:t>명 이상 </a:t>
                      </a:r>
                      <a:r>
                        <a:rPr lang="en-US" altLang="ko-KR" sz="1000" dirty="0">
                          <a:effectLst/>
                        </a:rPr>
                        <a:t>2</a:t>
                      </a:r>
                      <a:r>
                        <a:rPr lang="ko-KR" altLang="en-US" sz="1000" dirty="0">
                          <a:effectLst/>
                        </a:rPr>
                        <a:t>명</a:t>
                      </a:r>
                      <a:r>
                        <a:rPr lang="en-US" altLang="ko-KR" sz="1000" dirty="0">
                          <a:effectLst/>
                        </a:rPr>
                        <a:t>) 6. </a:t>
                      </a:r>
                      <a:r>
                        <a:rPr lang="ko-KR" altLang="en-US" sz="1000" dirty="0">
                          <a:effectLst/>
                        </a:rPr>
                        <a:t>위 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항의 인원수는 협회 인사부에서 조정 승인한다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8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지부임원의 임기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지부임원의 </a:t>
                      </a:r>
                      <a:r>
                        <a:rPr lang="ko-KR" altLang="en-US" sz="1000" dirty="0">
                          <a:effectLst/>
                        </a:rPr>
                        <a:t>임기는 다음과 같다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임원의 </a:t>
                      </a:r>
                      <a:r>
                        <a:rPr lang="ko-KR" altLang="en-US" sz="1000" dirty="0">
                          <a:effectLst/>
                        </a:rPr>
                        <a:t>임기는 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년으로 하고 감사의 임기는 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년으로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r>
                        <a:rPr lang="ko-KR" altLang="en-US" sz="1000" dirty="0">
                          <a:effectLst/>
                        </a:rPr>
                        <a:t>단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지부장은 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회에 한하여 연임 할 수 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지부장 </a:t>
                      </a:r>
                      <a:r>
                        <a:rPr lang="ko-KR" altLang="en-US" sz="1000" dirty="0">
                          <a:effectLst/>
                        </a:rPr>
                        <a:t>및 감사의 결원이 있을 때는 보궐선거 또는 지부총회에서 선출하되 전임자의 잔여기간으로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r>
                        <a:rPr lang="en-US" altLang="ko-KR" sz="1000" dirty="0" smtClean="0">
                          <a:effectLst/>
                        </a:rPr>
                        <a:t> </a:t>
                      </a:r>
                      <a:r>
                        <a:rPr lang="ko-KR" altLang="en-US" sz="1000" dirty="0" smtClean="0">
                          <a:effectLst/>
                        </a:rPr>
                        <a:t>사항에 </a:t>
                      </a:r>
                      <a:r>
                        <a:rPr lang="ko-KR" altLang="en-US" sz="1000" dirty="0">
                          <a:effectLst/>
                        </a:rPr>
                        <a:t>따라서 협회에서 이사 이상의 임시지부장을 파견 할 수 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9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자격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임원 </a:t>
                      </a:r>
                      <a:r>
                        <a:rPr lang="ko-KR" altLang="en-US" sz="1000" dirty="0">
                          <a:effectLst/>
                        </a:rPr>
                        <a:t>및 감사의 자격은 다음 각 호와 같다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지부장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부지부장 및 감사는 작가회원으로서 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년 이상의 정회원 자격을 유지하고 있는 자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지부이사는 </a:t>
                      </a:r>
                      <a:r>
                        <a:rPr lang="ko-KR" altLang="en-US" sz="1000" dirty="0">
                          <a:effectLst/>
                        </a:rPr>
                        <a:t>작가회원으로서 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년 이상의 정회원 자격을 유지하고 있는 자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10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임원의 선출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지부장 </a:t>
                      </a:r>
                      <a:r>
                        <a:rPr lang="ko-KR" altLang="en-US" sz="1000" dirty="0">
                          <a:effectLst/>
                        </a:rPr>
                        <a:t>및 감사의 선출은 협회 선거관리규정에 의한다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r>
                        <a:rPr lang="ko-KR" altLang="en-US" sz="1000" dirty="0">
                          <a:effectLst/>
                        </a:rPr>
                        <a:t>단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지부총회 정족 수 </a:t>
                      </a:r>
                      <a:r>
                        <a:rPr lang="ko-KR" altLang="en-US" sz="1000" dirty="0" smtClean="0">
                          <a:effectLst/>
                        </a:rPr>
                        <a:t>성원은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과반수 </a:t>
                      </a:r>
                      <a:r>
                        <a:rPr lang="ko-KR" altLang="en-US" sz="1000" dirty="0">
                          <a:effectLst/>
                        </a:rPr>
                        <a:t>참석으로 하며 정회원 가입일 기준 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년 이상인 정회원과 작가회원에게 선거권이 주어진다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지부장 </a:t>
                      </a:r>
                      <a:r>
                        <a:rPr lang="ko-KR" altLang="en-US" sz="1000" dirty="0">
                          <a:effectLst/>
                        </a:rPr>
                        <a:t>및 감사는 총회에서 재적인원 과반수 참석과 무기명 비밀투표를 실시하여 지부소속 정회원의 투표결과 최다득표자로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선출된 </a:t>
                      </a:r>
                      <a:r>
                        <a:rPr lang="ko-KR" altLang="en-US" sz="1000" dirty="0">
                          <a:effectLst/>
                        </a:rPr>
                        <a:t>지부장 당선자는 </a:t>
                      </a:r>
                      <a:r>
                        <a:rPr lang="ko-KR" altLang="en-US" sz="1000" dirty="0" err="1">
                          <a:effectLst/>
                        </a:rPr>
                        <a:t>당선증과</a:t>
                      </a:r>
                      <a:r>
                        <a:rPr lang="ko-KR" altLang="en-US" sz="1000" dirty="0">
                          <a:effectLst/>
                        </a:rPr>
                        <a:t> </a:t>
                      </a:r>
                      <a:r>
                        <a:rPr lang="ko-KR" altLang="en-US" sz="1000" dirty="0" err="1">
                          <a:effectLst/>
                        </a:rPr>
                        <a:t>제반서류를</a:t>
                      </a:r>
                      <a:r>
                        <a:rPr lang="ko-KR" altLang="en-US" sz="1000" dirty="0">
                          <a:effectLst/>
                        </a:rPr>
                        <a:t> 인사부에 지체 없이 제출 하여야 하며 검토 후 </a:t>
                      </a:r>
                      <a:r>
                        <a:rPr lang="ko-KR" altLang="en-US" sz="1000" dirty="0" smtClean="0">
                          <a:effectLst/>
                        </a:rPr>
                        <a:t>협회장이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승인한다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부지부장은 </a:t>
                      </a:r>
                      <a:r>
                        <a:rPr lang="ko-KR" altLang="en-US" sz="1000" dirty="0">
                          <a:effectLst/>
                        </a:rPr>
                        <a:t>지부장이 지명하여 인사부의 승인을 얻는다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지부이사는 </a:t>
                      </a:r>
                      <a:r>
                        <a:rPr lang="ko-KR" altLang="en-US" sz="1000" dirty="0">
                          <a:effectLst/>
                        </a:rPr>
                        <a:t>지부장이 지명하고 인사부의 승인을 얻는다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>
                        <a:effectLst/>
                      </a:endParaRPr>
                    </a:p>
                  </a:txBody>
                  <a:tcPr marL="0" marR="0" marT="0" marB="69066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81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730731"/>
              </p:ext>
            </p:extLst>
          </p:nvPr>
        </p:nvGraphicFramePr>
        <p:xfrm>
          <a:off x="404664" y="756480"/>
          <a:ext cx="6120000" cy="8136000"/>
        </p:xfrm>
        <a:graphic>
          <a:graphicData uri="http://schemas.openxmlformats.org/drawingml/2006/table">
            <a:tbl>
              <a:tblPr/>
              <a:tblGrid>
                <a:gridCol w="6120000"/>
              </a:tblGrid>
              <a:tr h="8136000">
                <a:tc>
                  <a:txBody>
                    <a:bodyPr/>
                    <a:lstStyle/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11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임원의 직무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지부장의 임무는 다음과 같다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지부장은 지부를 대표하고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업무를 총괄하며 </a:t>
                      </a:r>
                      <a:r>
                        <a:rPr lang="ko-KR" altLang="en-US" sz="1000" dirty="0" err="1" smtClean="0">
                          <a:effectLst/>
                        </a:rPr>
                        <a:t>제반회의의</a:t>
                      </a:r>
                      <a:r>
                        <a:rPr lang="ko-KR" altLang="en-US" sz="1000" dirty="0" smtClean="0">
                          <a:effectLst/>
                        </a:rPr>
                        <a:t> 의장이 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부지부장은 지부장을 보좌하며 지부장 </a:t>
                      </a:r>
                      <a:r>
                        <a:rPr lang="ko-KR" altLang="en-US" sz="1000" dirty="0" err="1" smtClean="0">
                          <a:effectLst/>
                        </a:rPr>
                        <a:t>유고시</a:t>
                      </a:r>
                      <a:r>
                        <a:rPr lang="ko-KR" altLang="en-US" sz="1000" dirty="0" smtClean="0">
                          <a:effectLst/>
                        </a:rPr>
                        <a:t> 직무를 대행한다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지부이사는 지부의 업무 수행에 있어 상호협조와 신뢰를 바탕으로 능동적으로 성실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봉사하여야 할 의무를 진다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지부장은 협회가 위임하는 업무에 대하여 협회의 제 규정을 준수하여 처리한다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12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지부이사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  <a:r>
                        <a:rPr lang="ko-KR" altLang="en-US" sz="1000" dirty="0" smtClean="0">
                          <a:effectLst/>
                        </a:rPr>
                        <a:t>지부이사는 지부의 업무에 관한 사항을 심의하며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운영위원회의 결의 또는 지부장으로부터 위임된 사항을 다음과 같이 처리한다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총무이사 </a:t>
                      </a:r>
                      <a:r>
                        <a:rPr lang="en-US" altLang="ko-KR" sz="1000" dirty="0" smtClean="0">
                          <a:effectLst/>
                        </a:rPr>
                        <a:t>: </a:t>
                      </a:r>
                      <a:r>
                        <a:rPr lang="ko-KR" altLang="en-US" sz="1000" dirty="0" smtClean="0">
                          <a:effectLst/>
                        </a:rPr>
                        <a:t>지부장의 지시를 받아 지부의 사무 처리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전시회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공모전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연합 행사 등을 전담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교육이사 </a:t>
                      </a:r>
                      <a:r>
                        <a:rPr lang="en-US" altLang="ko-KR" sz="1000" dirty="0" smtClean="0">
                          <a:effectLst/>
                        </a:rPr>
                        <a:t>: </a:t>
                      </a:r>
                      <a:r>
                        <a:rPr lang="ko-KR" altLang="en-US" sz="1000" dirty="0" smtClean="0">
                          <a:effectLst/>
                        </a:rPr>
                        <a:t>디지털 사진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영상 강습회 및 연수회 교육업무 전담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기획이사 </a:t>
                      </a:r>
                      <a:r>
                        <a:rPr lang="en-US" altLang="ko-KR" sz="1000" dirty="0" smtClean="0">
                          <a:effectLst/>
                        </a:rPr>
                        <a:t>: </a:t>
                      </a:r>
                      <a:r>
                        <a:rPr lang="ko-KR" altLang="en-US" sz="1000" dirty="0" smtClean="0">
                          <a:effectLst/>
                        </a:rPr>
                        <a:t>지부장의 업무지시에 의한 지부 사업계획 수립 및 지부 출사 등의 전담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홍보이사 </a:t>
                      </a:r>
                      <a:r>
                        <a:rPr lang="en-US" altLang="ko-KR" sz="1000" dirty="0" smtClean="0">
                          <a:effectLst/>
                        </a:rPr>
                        <a:t>: </a:t>
                      </a:r>
                      <a:r>
                        <a:rPr lang="ko-KR" altLang="en-US" sz="1000" dirty="0" smtClean="0">
                          <a:effectLst/>
                        </a:rPr>
                        <a:t>지역사회의 각종 여론 홍보 및 지부 회원 확충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지부이사 </a:t>
                      </a:r>
                      <a:r>
                        <a:rPr lang="en-US" altLang="ko-KR" sz="1000" dirty="0" smtClean="0">
                          <a:effectLst/>
                        </a:rPr>
                        <a:t>: </a:t>
                      </a:r>
                      <a:r>
                        <a:rPr lang="ko-KR" altLang="en-US" sz="1000" dirty="0" smtClean="0">
                          <a:effectLst/>
                        </a:rPr>
                        <a:t>지부장의 업무지시에 의한 지부업무 수행 및 운영위원회 심의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err="1" smtClean="0">
                          <a:effectLst/>
                        </a:rPr>
                        <a:t>당연직지부이사</a:t>
                      </a:r>
                      <a:r>
                        <a:rPr lang="ko-KR" altLang="en-US" sz="1000" dirty="0" smtClean="0">
                          <a:effectLst/>
                        </a:rPr>
                        <a:t> </a:t>
                      </a:r>
                      <a:r>
                        <a:rPr lang="en-US" altLang="ko-KR" sz="1000" dirty="0" smtClean="0">
                          <a:effectLst/>
                        </a:rPr>
                        <a:t>: </a:t>
                      </a:r>
                      <a:r>
                        <a:rPr lang="ko-KR" altLang="en-US" sz="1000" dirty="0" smtClean="0">
                          <a:effectLst/>
                        </a:rPr>
                        <a:t>지부장의 업무지시에 의한 지부업무 수행 및 운영위원회 심의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endParaRPr lang="en-US" altLang="ko-KR" sz="1000" dirty="0" smtClean="0">
                        <a:effectLst/>
                      </a:endParaRPr>
                    </a:p>
                    <a:p>
                      <a:endParaRPr lang="en-US" altLang="ko-KR" sz="1000" dirty="0" smtClean="0">
                        <a:effectLst/>
                      </a:endParaRPr>
                    </a:p>
                    <a:p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13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감사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r>
                        <a:rPr lang="ko-KR" altLang="en-US" sz="1000" dirty="0" smtClean="0">
                          <a:effectLst/>
                        </a:rPr>
                        <a:t>감사의 직무는 다음과 같다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지부의 예산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결산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경비 및 업무에 관한 제반 사항을 감사한 후 지부 총회에서 보고한다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지부총회 및 운영위원회에 출석하여 발언 할 수 있으나 의결권은 없다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이사 또는 지부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err="1" smtClean="0">
                          <a:effectLst/>
                        </a:rPr>
                        <a:t>지회</a:t>
                      </a:r>
                      <a:r>
                        <a:rPr lang="ko-KR" altLang="en-US" sz="1000" dirty="0" smtClean="0">
                          <a:effectLst/>
                        </a:rPr>
                        <a:t> 포함</a:t>
                      </a:r>
                      <a:r>
                        <a:rPr lang="en-US" altLang="ko-KR" sz="1000" dirty="0" smtClean="0">
                          <a:effectLst/>
                        </a:rPr>
                        <a:t>)</a:t>
                      </a:r>
                      <a:r>
                        <a:rPr lang="ko-KR" altLang="en-US" sz="1000" dirty="0" smtClean="0">
                          <a:effectLst/>
                        </a:rPr>
                        <a:t>의 운영에 직접 관계되는 직무를 겸하지 못한다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감사의 업무 수행으로 알게 된 업무상의 기밀 또는 타인의 비밀을 누설하여서는 안 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altLang="ko-KR" sz="1000" dirty="0" smtClean="0">
                          <a:effectLst/>
                        </a:rPr>
                        <a:t>14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운영위원회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운영위원회의와 관련된 사항은 다음과 같다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지부의 운영에 관한 협의 기구로서 운영위원회를 둔다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운영위원회는 지부장과 부지부장 및 지부이사들로 구성한다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운영위원회는 재적임원 과반수이상의 출석으로 성립되며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출석위원 과반수이상의 찬성 으로 의결한다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0" indent="0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15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운영위원회의 소집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운영위원회는 지부장 또는 감사가 필요하다고 인정하거나 또는 임원 과반수의 요구가 있을 때 소집할 수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있다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0" indent="0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16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운영위원회의 기능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운영위원회는 다음 각 호의 기능을 갖는다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  <a:r>
                        <a:rPr lang="ko-KR" altLang="en-US" sz="1000" dirty="0" smtClean="0">
                          <a:effectLst/>
                        </a:rPr>
                        <a:t>단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운영위원회의 의결은 총회에서 의결한 범위를 넘지 못한다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업무 계획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운영에 관한 사항의 심의 및 자문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협회 및 유관 기관에 대한 건의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예산 및 결산에 대한 사항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총회에서 </a:t>
                      </a:r>
                      <a:r>
                        <a:rPr lang="ko-KR" altLang="en-US" sz="1000" dirty="0" err="1" smtClean="0">
                          <a:effectLst/>
                        </a:rPr>
                        <a:t>위임받은</a:t>
                      </a:r>
                      <a:r>
                        <a:rPr lang="ko-KR" altLang="en-US" sz="1000" dirty="0" smtClean="0">
                          <a:effectLst/>
                        </a:rPr>
                        <a:t> 사항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제 규정의 제정 및 개정에 관한 사항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err="1" smtClean="0">
                          <a:effectLst/>
                        </a:rPr>
                        <a:t>지회</a:t>
                      </a:r>
                      <a:r>
                        <a:rPr lang="ko-KR" altLang="en-US" sz="1000" dirty="0" smtClean="0">
                          <a:effectLst/>
                        </a:rPr>
                        <a:t> 개설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err="1" smtClean="0">
                          <a:effectLst/>
                        </a:rPr>
                        <a:t>지회의</a:t>
                      </a:r>
                      <a:r>
                        <a:rPr lang="ko-KR" altLang="en-US" sz="1000" dirty="0" smtClean="0">
                          <a:effectLst/>
                        </a:rPr>
                        <a:t> 폐쇄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err="1" smtClean="0">
                          <a:effectLst/>
                        </a:rPr>
                        <a:t>지회의</a:t>
                      </a:r>
                      <a:r>
                        <a:rPr lang="ko-KR" altLang="en-US" sz="1000" dirty="0" smtClean="0">
                          <a:effectLst/>
                        </a:rPr>
                        <a:t> 분리 및 합병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err="1" smtClean="0">
                          <a:effectLst/>
                        </a:rPr>
                        <a:t>지회의</a:t>
                      </a:r>
                      <a:r>
                        <a:rPr lang="ko-KR" altLang="en-US" sz="1000" dirty="0" smtClean="0">
                          <a:effectLst/>
                        </a:rPr>
                        <a:t> 행정구역 관리에 관한 사항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협회 이사회 </a:t>
                      </a:r>
                      <a:r>
                        <a:rPr lang="ko-KR" altLang="en-US" sz="1000" dirty="0" err="1" smtClean="0">
                          <a:effectLst/>
                        </a:rPr>
                        <a:t>승인필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기타 지부 운영에 관한 사항 </a:t>
                      </a:r>
                      <a:r>
                        <a:rPr lang="en-US" altLang="ko-KR" sz="1000" dirty="0" smtClean="0">
                          <a:effectLst/>
                        </a:rPr>
                        <a:t>8. </a:t>
                      </a:r>
                      <a:r>
                        <a:rPr lang="ko-KR" altLang="en-US" sz="1000" dirty="0" smtClean="0">
                          <a:effectLst/>
                        </a:rPr>
                        <a:t>지부 </a:t>
                      </a:r>
                      <a:r>
                        <a:rPr lang="ko-KR" altLang="en-US" sz="1000" dirty="0" err="1" smtClean="0">
                          <a:effectLst/>
                        </a:rPr>
                        <a:t>지회</a:t>
                      </a:r>
                      <a:r>
                        <a:rPr lang="ko-KR" altLang="en-US" sz="1000" dirty="0" smtClean="0">
                          <a:effectLst/>
                        </a:rPr>
                        <a:t> 이동은 지부장이 승인 후 운영위원회에 보고한다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0" indent="0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</a:txBody>
                  <a:tcPr marL="0" marR="0" marT="0" marB="69066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97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내용 개체 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9296"/>
              </p:ext>
            </p:extLst>
          </p:nvPr>
        </p:nvGraphicFramePr>
        <p:xfrm>
          <a:off x="419178" y="554628"/>
          <a:ext cx="6172200" cy="8305800"/>
        </p:xfrm>
        <a:graphic>
          <a:graphicData uri="http://schemas.openxmlformats.org/drawingml/2006/table">
            <a:tbl>
              <a:tblPr/>
              <a:tblGrid>
                <a:gridCol w="6172200"/>
              </a:tblGrid>
              <a:tr h="4455229">
                <a:tc>
                  <a:txBody>
                    <a:bodyPr/>
                    <a:lstStyle/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17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회의록</a:t>
                      </a:r>
                      <a:r>
                        <a:rPr lang="en-US" altLang="ko-KR" sz="1000" dirty="0" smtClean="0">
                          <a:effectLst/>
                        </a:rPr>
                        <a:t>)</a:t>
                      </a: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지부장은 운영위원회의 회의록을 작성하고 이를 기록관리 하여야 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  <a:r>
                        <a:rPr lang="ko-KR" altLang="en-US" sz="1000" dirty="0" smtClean="0">
                          <a:effectLst/>
                        </a:rPr>
                        <a:t>결정된 내용은 요약 정리하여 지부의 공지 </a:t>
                      </a:r>
                      <a:r>
                        <a:rPr lang="ko-KR" altLang="en-US" sz="1000" dirty="0" err="1" smtClean="0">
                          <a:effectLst/>
                        </a:rPr>
                        <a:t>란에</a:t>
                      </a:r>
                      <a:r>
                        <a:rPr lang="ko-KR" altLang="en-US" sz="1000" dirty="0" smtClean="0">
                          <a:effectLst/>
                        </a:rPr>
                        <a:t> 게재한다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0" indent="0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18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보수의 제한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임원은 무보수 명예직이며 임원에게는 업무수행 상 필요한 경우에 예산의 범위 내에서 수당 및 교통비를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지출할 수 있다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0" indent="0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18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보수의 제한</a:t>
                      </a:r>
                      <a:r>
                        <a:rPr lang="en-US" altLang="ko-KR" sz="1000" dirty="0" smtClean="0">
                          <a:effectLst/>
                        </a:rPr>
                        <a:t>)</a:t>
                      </a: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임원은 무보수 명예직이며 임원에게는 업무수행 상 필요한 경우에 예산의 범위 내에서 수당 및 교통비를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지출할 수 있다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  <a:endParaRPr lang="ko-KR" altLang="en-US" sz="1000" dirty="0" smtClean="0"/>
                    </a:p>
                    <a:p>
                      <a:pPr marL="0" algn="ctr" defTabSz="914400" rtl="0" eaLnBrk="1" latinLnBrk="1" hangingPunct="1"/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장 총 회 </a:t>
                      </a:r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ko-KR" sz="1000" dirty="0" smtClean="0">
                        <a:effectLst/>
                      </a:endParaRPr>
                    </a:p>
                    <a:p>
                      <a:pPr algn="ctr"/>
                      <a:endParaRPr lang="en-US" altLang="ko-KR" sz="1000" dirty="0" smtClean="0">
                        <a:effectLst/>
                      </a:endParaRPr>
                    </a:p>
                    <a:p>
                      <a:pPr algn="ctr"/>
                      <a:endParaRPr lang="ko-KR" altLang="en-US" sz="1000" dirty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19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총회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지부의 </a:t>
                      </a:r>
                      <a:r>
                        <a:rPr lang="ko-KR" altLang="en-US" sz="1000" dirty="0">
                          <a:effectLst/>
                        </a:rPr>
                        <a:t>최고 의결기관은 총회이며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총회는 임시총회와 정기총회로 구분한다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20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구성</a:t>
                      </a:r>
                      <a:r>
                        <a:rPr lang="en-US" altLang="ko-KR" sz="1000" dirty="0" smtClean="0">
                          <a:effectLst/>
                        </a:rPr>
                        <a:t>)</a:t>
                      </a: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총회의 </a:t>
                      </a:r>
                      <a:r>
                        <a:rPr lang="ko-KR" altLang="en-US" sz="1000" dirty="0">
                          <a:effectLst/>
                        </a:rPr>
                        <a:t>구성은 의결권 있는 소속지부 정회원으로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21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기능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총회에서는 </a:t>
                      </a:r>
                      <a:r>
                        <a:rPr lang="ko-KR" altLang="en-US" sz="1000" dirty="0">
                          <a:effectLst/>
                        </a:rPr>
                        <a:t>다음 각 호의 사항을 심의 의결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</a:t>
                      </a:r>
                      <a:r>
                        <a:rPr lang="ko-KR" altLang="en-US" sz="1000" dirty="0">
                          <a:effectLst/>
                        </a:rPr>
                        <a:t>운영세칙 제정 및 개정 </a:t>
                      </a:r>
                      <a:r>
                        <a:rPr lang="en-US" altLang="ko-KR" sz="1000" dirty="0">
                          <a:effectLst/>
                        </a:rPr>
                        <a:t>: </a:t>
                      </a:r>
                      <a:r>
                        <a:rPr lang="ko-KR" altLang="en-US" sz="1000" dirty="0">
                          <a:effectLst/>
                        </a:rPr>
                        <a:t>운영위원회의 심의 후 상정 의결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</a:t>
                      </a:r>
                      <a:r>
                        <a:rPr lang="ko-KR" altLang="en-US" sz="1000" dirty="0">
                          <a:effectLst/>
                        </a:rPr>
                        <a:t>사업 계획 및 </a:t>
                      </a:r>
                      <a:r>
                        <a:rPr lang="ko-KR" altLang="en-US" sz="1000" dirty="0" smtClean="0">
                          <a:effectLst/>
                        </a:rPr>
                        <a:t>사업보고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사업 </a:t>
                      </a:r>
                      <a:r>
                        <a:rPr lang="ko-KR" altLang="en-US" sz="1000" dirty="0">
                          <a:effectLst/>
                        </a:rPr>
                        <a:t>계획과 예산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결산에 관한 사항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err="1" smtClean="0">
                          <a:effectLst/>
                        </a:rPr>
                        <a:t>선출직</a:t>
                      </a:r>
                      <a:r>
                        <a:rPr lang="ko-KR" altLang="en-US" sz="1000" dirty="0" smtClean="0">
                          <a:effectLst/>
                        </a:rPr>
                        <a:t> </a:t>
                      </a:r>
                      <a:r>
                        <a:rPr lang="ko-KR" altLang="en-US" sz="1000" dirty="0">
                          <a:effectLst/>
                        </a:rPr>
                        <a:t>임원과 감사의 선출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기타 </a:t>
                      </a:r>
                      <a:r>
                        <a:rPr lang="ko-KR" altLang="en-US" sz="1000" dirty="0">
                          <a:effectLst/>
                        </a:rPr>
                        <a:t>운영위원회가 중요하다고 심의하여 상정한 사항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22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소집과 의결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지부총회 </a:t>
                      </a:r>
                      <a:r>
                        <a:rPr lang="ko-KR" altLang="en-US" sz="1000" dirty="0">
                          <a:effectLst/>
                        </a:rPr>
                        <a:t>및 임시총회 소집 절차는 다음과 같다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정기총회는 </a:t>
                      </a:r>
                      <a:r>
                        <a:rPr lang="ko-KR" altLang="en-US" sz="1000" dirty="0">
                          <a:effectLst/>
                        </a:rPr>
                        <a:t>연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회 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 err="1">
                          <a:effectLst/>
                        </a:rPr>
                        <a:t>월중에</a:t>
                      </a:r>
                      <a:r>
                        <a:rPr lang="ko-KR" altLang="en-US" sz="1000" dirty="0">
                          <a:effectLst/>
                        </a:rPr>
                        <a:t> 지부장이 소집하고 그 의장이 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임시총회는 </a:t>
                      </a:r>
                      <a:r>
                        <a:rPr lang="ko-KR" altLang="en-US" sz="1000" dirty="0">
                          <a:effectLst/>
                        </a:rPr>
                        <a:t>운영위원회 또는 소속지부 투표권 있는 정회원 </a:t>
                      </a:r>
                      <a:r>
                        <a:rPr lang="en-US" altLang="ko-KR" sz="1000" dirty="0" smtClean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분의 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이상의 요청이 있을 때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회의소집은 </a:t>
                      </a:r>
                      <a:r>
                        <a:rPr lang="ko-KR" altLang="en-US" sz="1000" dirty="0">
                          <a:effectLst/>
                        </a:rPr>
                        <a:t>개회 </a:t>
                      </a:r>
                      <a:r>
                        <a:rPr lang="en-US" altLang="ko-KR" sz="1000" dirty="0">
                          <a:effectLst/>
                        </a:rPr>
                        <a:t>10</a:t>
                      </a:r>
                      <a:r>
                        <a:rPr lang="ko-KR" altLang="en-US" sz="1000" dirty="0">
                          <a:effectLst/>
                        </a:rPr>
                        <a:t>일전까지 지부 웹사이트에 회의목적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일시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장소 등 포함하여 공고한다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긴급을 </a:t>
                      </a:r>
                      <a:r>
                        <a:rPr lang="ko-KR" altLang="en-US" sz="1000" dirty="0">
                          <a:effectLst/>
                        </a:rPr>
                        <a:t>요하는 사항은 운영위원회의 결의로써 실시 후 총회에서 추후 보고한다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23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지부총회의 정족수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총회 </a:t>
                      </a:r>
                      <a:r>
                        <a:rPr lang="ko-KR" altLang="en-US" sz="1000" dirty="0">
                          <a:effectLst/>
                        </a:rPr>
                        <a:t>정족수는 다음과 같이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</a:t>
                      </a:r>
                      <a:r>
                        <a:rPr lang="ko-KR" altLang="en-US" sz="1000" dirty="0">
                          <a:effectLst/>
                        </a:rPr>
                        <a:t>총회는 공고일 기준으로 정한 일시에 개회하고 재적회원 과반수의 출석과 출석회원 과반수의 찬성으로 결의하되 가부 동수일 때에는 의장이 이를 결정한다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지부장 </a:t>
                      </a:r>
                      <a:r>
                        <a:rPr lang="ko-KR" altLang="en-US" sz="1000" dirty="0">
                          <a:effectLst/>
                        </a:rPr>
                        <a:t>및 감사의 선출 시 는 재적회원 과반수 출석과 최다 </a:t>
                      </a:r>
                      <a:r>
                        <a:rPr lang="ko-KR" altLang="en-US" sz="1000" dirty="0" err="1">
                          <a:effectLst/>
                        </a:rPr>
                        <a:t>득표순으로</a:t>
                      </a:r>
                      <a:r>
                        <a:rPr lang="ko-KR" altLang="en-US" sz="1000" dirty="0">
                          <a:effectLst/>
                        </a:rPr>
                        <a:t> 당선을 결정한다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r>
                        <a:rPr lang="ko-KR" altLang="en-US" sz="1000" dirty="0">
                          <a:effectLst/>
                        </a:rPr>
                        <a:t>단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입후보자가 단독 일 경우 무투표 당선을 원칙으로 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000" dirty="0" smtClean="0">
                          <a:effectLst/>
                        </a:rPr>
                        <a:t> </a:t>
                      </a:r>
                      <a:r>
                        <a:rPr lang="ko-KR" altLang="en-US" sz="1000" dirty="0">
                          <a:effectLst/>
                        </a:rPr>
                        <a:t>총회의 성원을 위하여 위임장을 제출할 수 있으나 의결권은 행사할 수 없다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회의가 </a:t>
                      </a:r>
                      <a:r>
                        <a:rPr lang="ko-KR" altLang="en-US" sz="1000" dirty="0">
                          <a:effectLst/>
                        </a:rPr>
                        <a:t>종료된 때에는 회의록을 작성하여 의장이 지명하는 출석자 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명 이상이 서명 날인하여야 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  <a:endParaRPr lang="en-US" altLang="ko-KR" sz="1000" dirty="0">
                        <a:effectLst/>
                      </a:endParaRPr>
                    </a:p>
                  </a:txBody>
                  <a:tcPr marL="0" marR="0" marT="0" marB="228600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95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393466"/>
              </p:ext>
            </p:extLst>
          </p:nvPr>
        </p:nvGraphicFramePr>
        <p:xfrm>
          <a:off x="332656" y="467544"/>
          <a:ext cx="6172200" cy="8610600"/>
        </p:xfrm>
        <a:graphic>
          <a:graphicData uri="http://schemas.openxmlformats.org/drawingml/2006/table">
            <a:tbl>
              <a:tblPr/>
              <a:tblGrid>
                <a:gridCol w="6172200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장 재 정 </a:t>
                      </a:r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ko-KR" sz="1000" dirty="0" smtClean="0">
                        <a:effectLst/>
                      </a:endParaRPr>
                    </a:p>
                    <a:p>
                      <a:pPr algn="ctr"/>
                      <a:endParaRPr lang="ko-KR" altLang="en-US" sz="1000" dirty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24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수입 지출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지부는 </a:t>
                      </a:r>
                      <a:r>
                        <a:rPr lang="ko-KR" altLang="en-US" sz="1000" dirty="0">
                          <a:effectLst/>
                        </a:rPr>
                        <a:t>다음 각 호의 수입으로 지출에 충당한다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협회 </a:t>
                      </a:r>
                      <a:r>
                        <a:rPr lang="ko-KR" altLang="en-US" sz="1000" dirty="0">
                          <a:effectLst/>
                        </a:rPr>
                        <a:t>규정에 정한 수입금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비영리사업으로 </a:t>
                      </a:r>
                      <a:r>
                        <a:rPr lang="ko-KR" altLang="en-US" sz="1000" dirty="0">
                          <a:effectLst/>
                        </a:rPr>
                        <a:t>인한 기부금 등의 수입금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내부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외부 관계자로부터 찬조금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 err="1">
                          <a:effectLst/>
                        </a:rPr>
                        <a:t>협찬금</a:t>
                      </a:r>
                      <a:r>
                        <a:rPr lang="ko-KR" altLang="en-US" sz="1000" dirty="0">
                          <a:effectLst/>
                        </a:rPr>
                        <a:t> 또는 지원금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</a:t>
                      </a:r>
                      <a:r>
                        <a:rPr lang="ko-KR" altLang="en-US" sz="1000" dirty="0">
                          <a:effectLst/>
                        </a:rPr>
                        <a:t>운영위원회에서 결정한 회비 및 기타 </a:t>
                      </a:r>
                      <a:r>
                        <a:rPr lang="ko-KR" altLang="en-US" sz="1000" dirty="0" smtClean="0">
                          <a:effectLst/>
                        </a:rPr>
                        <a:t>부담액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기타 </a:t>
                      </a:r>
                      <a:r>
                        <a:rPr lang="ko-KR" altLang="en-US" sz="1000" dirty="0">
                          <a:effectLst/>
                        </a:rPr>
                        <a:t>수입 제</a:t>
                      </a:r>
                      <a:r>
                        <a:rPr lang="en-US" altLang="ko-KR" sz="1000" dirty="0">
                          <a:effectLst/>
                        </a:rPr>
                        <a:t>25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회계연도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r>
                        <a:rPr lang="ko-KR" altLang="en-US" sz="1000" dirty="0">
                          <a:effectLst/>
                        </a:rPr>
                        <a:t>지부 회계연도는 협회의 회계연도와 같이한다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26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회계감사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지부회계는 </a:t>
                      </a:r>
                      <a:r>
                        <a:rPr lang="ko-KR" altLang="en-US" sz="1000" dirty="0">
                          <a:effectLst/>
                        </a:rPr>
                        <a:t>다음과 같이 감사한다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지부감사는 </a:t>
                      </a:r>
                      <a:r>
                        <a:rPr lang="ko-KR" altLang="en-US" sz="1000" dirty="0">
                          <a:effectLst/>
                        </a:rPr>
                        <a:t>지부의 회계에 관한 사항을 연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회 감사를 하되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수시감사를 실시할 수 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감사는 </a:t>
                      </a:r>
                      <a:r>
                        <a:rPr lang="ko-KR" altLang="en-US" sz="1000" dirty="0">
                          <a:effectLst/>
                        </a:rPr>
                        <a:t>매년 지부 결산내역을 지부총회에서 보고하고 협회에 통지한다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228600" indent="-228600" algn="l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27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보고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지부는 </a:t>
                      </a:r>
                      <a:r>
                        <a:rPr lang="ko-KR" altLang="en-US" sz="1000" dirty="0">
                          <a:effectLst/>
                        </a:rPr>
                        <a:t>다음 각 호의 사항을 협회에 보고한다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지부운영위원회 </a:t>
                      </a:r>
                      <a:r>
                        <a:rPr lang="ko-KR" altLang="en-US" sz="1000" dirty="0">
                          <a:effectLst/>
                        </a:rPr>
                        <a:t>회의 결과 및 중요 </a:t>
                      </a:r>
                      <a:r>
                        <a:rPr lang="ko-KR" altLang="en-US" sz="1000" dirty="0" smtClean="0">
                          <a:effectLst/>
                        </a:rPr>
                        <a:t>사항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회계 </a:t>
                      </a:r>
                      <a:r>
                        <a:rPr lang="ko-KR" altLang="en-US" sz="1000" dirty="0">
                          <a:effectLst/>
                        </a:rPr>
                        <a:t>규정에 의한 보고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이사 </a:t>
                      </a:r>
                      <a:r>
                        <a:rPr lang="ko-KR" altLang="en-US" sz="1000" dirty="0">
                          <a:effectLst/>
                        </a:rPr>
                        <a:t>선임에 관한 사항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기타 </a:t>
                      </a:r>
                      <a:r>
                        <a:rPr lang="ko-KR" altLang="en-US" sz="1000" dirty="0">
                          <a:effectLst/>
                        </a:rPr>
                        <a:t>관계규정 및 협회에서 지시하는 사항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AutoNum type="arabicPeriod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28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회계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ko-KR" altLang="en-US" sz="1000" dirty="0" smtClean="0">
                          <a:effectLst/>
                        </a:rPr>
                        <a:t>지부의 </a:t>
                      </a:r>
                      <a:r>
                        <a:rPr lang="ko-KR" altLang="en-US" sz="1000" dirty="0">
                          <a:effectLst/>
                        </a:rPr>
                        <a:t>운영은 다음과 같이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228600" indent="-22860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지부는 </a:t>
                      </a:r>
                      <a:r>
                        <a:rPr lang="ko-KR" altLang="en-US" sz="1000" dirty="0">
                          <a:effectLst/>
                        </a:rPr>
                        <a:t>회원의 관리와 사업의 정확한 기록 및 회계와 관련된 장부를 비치하여야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지부는 </a:t>
                      </a:r>
                      <a:r>
                        <a:rPr lang="ko-KR" altLang="en-US" sz="1000" dirty="0">
                          <a:effectLst/>
                        </a:rPr>
                        <a:t>수지 사항에 대한 월별보고를 </a:t>
                      </a:r>
                      <a:r>
                        <a:rPr lang="ko-KR" altLang="en-US" sz="1000" dirty="0" err="1">
                          <a:effectLst/>
                        </a:rPr>
                        <a:t>익</a:t>
                      </a:r>
                      <a:r>
                        <a:rPr lang="ko-KR" altLang="en-US" sz="1000" dirty="0">
                          <a:effectLst/>
                        </a:rPr>
                        <a:t> 월 </a:t>
                      </a:r>
                      <a:r>
                        <a:rPr lang="en-US" altLang="ko-KR" sz="1000" dirty="0">
                          <a:effectLst/>
                        </a:rPr>
                        <a:t>10</a:t>
                      </a:r>
                      <a:r>
                        <a:rPr lang="ko-KR" altLang="en-US" sz="1000" dirty="0">
                          <a:effectLst/>
                        </a:rPr>
                        <a:t>일까지 지부게시판에 보고하여야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지부에서 </a:t>
                      </a:r>
                      <a:r>
                        <a:rPr lang="ko-KR" altLang="en-US" sz="1000" dirty="0">
                          <a:effectLst/>
                        </a:rPr>
                        <a:t>취득하는 자산은 별도의 자산기록대장을 비치하여 기록 관리를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</a:t>
                      </a:r>
                      <a:r>
                        <a:rPr lang="ko-KR" altLang="en-US" sz="1000" dirty="0">
                          <a:effectLst/>
                        </a:rPr>
                        <a:t>회계에 관한 사항 중 감사 요구사항이 발생 시 지부 자체 감사를 요구 할 수 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r>
                        <a:rPr lang="ko-KR" altLang="en-US" sz="1000" dirty="0">
                          <a:effectLst/>
                        </a:rPr>
                        <a:t>단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지부 감사 결과가 미흡하다고 판단될 경우 협회 감사를 실시한다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ko-KR" altLang="en-US" sz="1000" b="0" kern="1200" cap="none" spc="0" dirty="0" smtClean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장 상 벌 </a:t>
                      </a:r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altLang="ko-KR" sz="1000" dirty="0" smtClean="0">
                        <a:effectLst/>
                      </a:endParaRPr>
                    </a:p>
                    <a:p>
                      <a:pPr algn="ctr"/>
                      <a:endParaRPr lang="ko-KR" altLang="en-US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29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포상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지부의 운영 목적에 기여한 공로가 크거나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협회발전에 노력한 우수회원에게 지부포상 및 협회 포상을 상신 후 할 수 있다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 smtClean="0">
                          <a:effectLst/>
                        </a:rPr>
                        <a:t>30</a:t>
                      </a:r>
                      <a:r>
                        <a:rPr lang="ko-KR" altLang="en-US" sz="1000" dirty="0" smtClean="0">
                          <a:effectLst/>
                        </a:rPr>
                        <a:t>조</a:t>
                      </a:r>
                      <a:r>
                        <a:rPr lang="en-US" altLang="ko-KR" sz="1000" dirty="0" smtClean="0">
                          <a:effectLst/>
                        </a:rPr>
                        <a:t>(</a:t>
                      </a:r>
                      <a:r>
                        <a:rPr lang="ko-KR" altLang="en-US" sz="1000" dirty="0" smtClean="0">
                          <a:effectLst/>
                        </a:rPr>
                        <a:t>활동중지 및 징계</a:t>
                      </a:r>
                      <a:r>
                        <a:rPr lang="en-US" altLang="ko-KR" sz="1000" dirty="0" smtClean="0">
                          <a:effectLst/>
                        </a:rPr>
                        <a:t>) </a:t>
                      </a:r>
                    </a:p>
                    <a:p>
                      <a:pPr algn="l"/>
                      <a:r>
                        <a:rPr lang="en-US" altLang="ko-KR" sz="1000" dirty="0" smtClean="0">
                          <a:effectLst/>
                        </a:rPr>
                        <a:t>① </a:t>
                      </a:r>
                      <a:r>
                        <a:rPr lang="ko-KR" altLang="en-US" sz="1000" dirty="0" smtClean="0">
                          <a:effectLst/>
                        </a:rPr>
                        <a:t>회원이 다음 각 호의 </a:t>
                      </a:r>
                      <a:r>
                        <a:rPr lang="en-US" altLang="ko-KR" sz="1000" dirty="0" smtClean="0">
                          <a:effectLst/>
                        </a:rPr>
                        <a:t>1</a:t>
                      </a:r>
                      <a:r>
                        <a:rPr lang="ko-KR" altLang="en-US" sz="1000" dirty="0" smtClean="0">
                          <a:effectLst/>
                        </a:rPr>
                        <a:t>에 해당하는 사유가 발생한 때에는 지부장은 해당회원을 협회 인사위원회에 회부하여 징계를 요청할 수 있다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및 </a:t>
                      </a:r>
                      <a:r>
                        <a:rPr lang="ko-KR" altLang="en-US" sz="1000" dirty="0" err="1" smtClean="0">
                          <a:effectLst/>
                        </a:rPr>
                        <a:t>지회의</a:t>
                      </a:r>
                      <a:r>
                        <a:rPr lang="ko-KR" altLang="en-US" sz="1000" dirty="0" smtClean="0">
                          <a:effectLst/>
                        </a:rPr>
                        <a:t> 사업을 방해하거나 의결사항 위반 시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err="1" smtClean="0">
                          <a:effectLst/>
                        </a:rPr>
                        <a:t>지회</a:t>
                      </a:r>
                      <a:r>
                        <a:rPr lang="ko-KR" altLang="en-US" sz="1000" dirty="0" smtClean="0">
                          <a:effectLst/>
                        </a:rPr>
                        <a:t> 및 회원의 명예를 훼손하거나 </a:t>
                      </a:r>
                      <a:r>
                        <a:rPr lang="ko-KR" altLang="en-US" sz="1000" dirty="0" err="1" smtClean="0">
                          <a:effectLst/>
                        </a:rPr>
                        <a:t>위해를</a:t>
                      </a:r>
                      <a:r>
                        <a:rPr lang="ko-KR" altLang="en-US" sz="1000" dirty="0" smtClean="0">
                          <a:effectLst/>
                        </a:rPr>
                        <a:t> 가한 때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및 </a:t>
                      </a:r>
                      <a:r>
                        <a:rPr lang="ko-KR" altLang="en-US" sz="1000" dirty="0" err="1" smtClean="0">
                          <a:effectLst/>
                        </a:rPr>
                        <a:t>지회의</a:t>
                      </a:r>
                      <a:r>
                        <a:rPr lang="ko-KR" altLang="en-US" sz="1000" dirty="0" smtClean="0">
                          <a:effectLst/>
                        </a:rPr>
                        <a:t> 활동에 비협조적인 회원에 대해서는 지부운영회의 결정에 의해 </a:t>
                      </a:r>
                      <a:r>
                        <a:rPr lang="ko-KR" altLang="en-US" sz="1000" dirty="0" err="1" smtClean="0">
                          <a:effectLst/>
                        </a:rPr>
                        <a:t>지회활동을</a:t>
                      </a:r>
                      <a:r>
                        <a:rPr lang="ko-KR" altLang="en-US" sz="1000" dirty="0" smtClean="0">
                          <a:effectLst/>
                        </a:rPr>
                        <a:t> 중지 시킬 수 있다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및 </a:t>
                      </a:r>
                      <a:r>
                        <a:rPr lang="ko-KR" altLang="en-US" sz="1000" dirty="0" err="1" smtClean="0">
                          <a:effectLst/>
                        </a:rPr>
                        <a:t>지회의</a:t>
                      </a:r>
                      <a:r>
                        <a:rPr lang="ko-KR" altLang="en-US" sz="1000" dirty="0" smtClean="0">
                          <a:effectLst/>
                        </a:rPr>
                        <a:t> </a:t>
                      </a:r>
                      <a:r>
                        <a:rPr lang="ko-KR" altLang="en-US" sz="1000" dirty="0" err="1" smtClean="0">
                          <a:effectLst/>
                        </a:rPr>
                        <a:t>제회의</a:t>
                      </a:r>
                      <a:r>
                        <a:rPr lang="ko-KR" altLang="en-US" sz="1000" dirty="0" smtClean="0">
                          <a:effectLst/>
                        </a:rPr>
                        <a:t> 행사에 연속하여 무단불참 하여 운영에 지장을 초래하거나 의결사항 위반 시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 및 </a:t>
                      </a:r>
                      <a:r>
                        <a:rPr lang="ko-KR" altLang="en-US" sz="1000" dirty="0" err="1" smtClean="0">
                          <a:effectLst/>
                        </a:rPr>
                        <a:t>지회의</a:t>
                      </a:r>
                      <a:r>
                        <a:rPr lang="ko-KR" altLang="en-US" sz="1000" dirty="0" smtClean="0">
                          <a:effectLst/>
                        </a:rPr>
                        <a:t> 정당한 지시</a:t>
                      </a:r>
                      <a:r>
                        <a:rPr lang="en-US" altLang="ko-KR" sz="1000" dirty="0" smtClean="0">
                          <a:effectLst/>
                        </a:rPr>
                        <a:t>, </a:t>
                      </a:r>
                      <a:r>
                        <a:rPr lang="ko-KR" altLang="en-US" sz="1000" dirty="0" smtClean="0">
                          <a:effectLst/>
                        </a:rPr>
                        <a:t>지침에 반하여 집단행동</a:t>
                      </a:r>
                      <a:r>
                        <a:rPr lang="en-US" altLang="ko-KR" sz="1000" dirty="0" smtClean="0">
                          <a:effectLst/>
                        </a:rPr>
                        <a:t>(2</a:t>
                      </a:r>
                      <a:r>
                        <a:rPr lang="ko-KR" altLang="en-US" sz="1000" dirty="0" smtClean="0">
                          <a:effectLst/>
                        </a:rPr>
                        <a:t>인 이상</a:t>
                      </a:r>
                      <a:r>
                        <a:rPr lang="en-US" altLang="ko-KR" sz="1000" dirty="0" smtClean="0">
                          <a:effectLst/>
                        </a:rPr>
                        <a:t>)</a:t>
                      </a:r>
                      <a:r>
                        <a:rPr lang="ko-KR" altLang="en-US" sz="1000" dirty="0" smtClean="0">
                          <a:effectLst/>
                        </a:rPr>
                        <a:t>등으로 운영에 지장을 초래한 경우</a:t>
                      </a:r>
                      <a:r>
                        <a:rPr lang="en-US" altLang="ko-KR" sz="1000" dirty="0" smtClean="0">
                          <a:effectLst/>
                        </a:rPr>
                        <a:t>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위</a:t>
                      </a:r>
                      <a:r>
                        <a:rPr lang="en-US" altLang="ko-KR" sz="1000" dirty="0" smtClean="0">
                          <a:effectLst/>
                        </a:rPr>
                        <a:t>2 </a:t>
                      </a:r>
                      <a:r>
                        <a:rPr lang="ko-KR" altLang="en-US" sz="1000" dirty="0" smtClean="0">
                          <a:effectLst/>
                        </a:rPr>
                        <a:t>호의 결정사항에 대하여 해당회원은 협회인사위원회에 제소하여 복권을 요청할 수 있다</a:t>
                      </a:r>
                      <a:r>
                        <a:rPr lang="en-US" altLang="ko-KR" sz="1000" dirty="0" smtClean="0">
                          <a:effectLst/>
                        </a:rPr>
                        <a:t>.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altLang="ko-KR" sz="1000" dirty="0">
                        <a:effectLst/>
                      </a:endParaRPr>
                    </a:p>
                  </a:txBody>
                  <a:tcPr marL="0" marR="0" marT="0" marB="228600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72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131510"/>
              </p:ext>
            </p:extLst>
          </p:nvPr>
        </p:nvGraphicFramePr>
        <p:xfrm>
          <a:off x="404664" y="251520"/>
          <a:ext cx="6120000" cy="8330561"/>
        </p:xfrm>
        <a:graphic>
          <a:graphicData uri="http://schemas.openxmlformats.org/drawingml/2006/table">
            <a:tbl>
              <a:tblPr/>
              <a:tblGrid>
                <a:gridCol w="6120000"/>
              </a:tblGrid>
              <a:tr h="7816028">
                <a:tc>
                  <a:txBody>
                    <a:bodyPr/>
                    <a:lstStyle/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algn="ctr"/>
                      <a:endParaRPr lang="en-US" altLang="ko-KR" sz="1000" b="1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altLang="ko-KR" sz="1000" dirty="0" smtClean="0">
                          <a:effectLst/>
                        </a:rPr>
                        <a:t>② </a:t>
                      </a:r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항 </a:t>
                      </a:r>
                      <a:r>
                        <a:rPr lang="en-US" altLang="ko-KR" sz="1000" dirty="0">
                          <a:effectLst/>
                        </a:rPr>
                        <a:t>2</a:t>
                      </a:r>
                      <a:r>
                        <a:rPr lang="ko-KR" altLang="en-US" sz="1000" dirty="0">
                          <a:effectLst/>
                        </a:rPr>
                        <a:t>호에 의해 </a:t>
                      </a:r>
                      <a:r>
                        <a:rPr lang="ko-KR" altLang="en-US" sz="1000" dirty="0" err="1">
                          <a:effectLst/>
                        </a:rPr>
                        <a:t>소속지회에서</a:t>
                      </a:r>
                      <a:r>
                        <a:rPr lang="ko-KR" altLang="en-US" sz="1000" dirty="0">
                          <a:effectLst/>
                        </a:rPr>
                        <a:t> 활동이 중지된 경우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이전을 원하는 </a:t>
                      </a:r>
                      <a:r>
                        <a:rPr lang="ko-KR" altLang="en-US" sz="1000" dirty="0" err="1">
                          <a:effectLst/>
                        </a:rPr>
                        <a:t>지회의</a:t>
                      </a:r>
                      <a:r>
                        <a:rPr lang="ko-KR" altLang="en-US" sz="1000" dirty="0">
                          <a:effectLst/>
                        </a:rPr>
                        <a:t> 운영위원회의 승인을 득하지 않는 한 </a:t>
                      </a:r>
                      <a:r>
                        <a:rPr lang="ko-KR" altLang="en-US" sz="1000" dirty="0" err="1">
                          <a:effectLst/>
                        </a:rPr>
                        <a:t>지회로</a:t>
                      </a:r>
                      <a:r>
                        <a:rPr lang="ko-KR" altLang="en-US" sz="1000" dirty="0">
                          <a:effectLst/>
                        </a:rPr>
                        <a:t> 소속을 변경할 수 없다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altLang="ko-KR" sz="1000" dirty="0" smtClean="0">
                          <a:effectLst/>
                        </a:rPr>
                        <a:t>③ </a:t>
                      </a:r>
                      <a:r>
                        <a:rPr lang="ko-KR" altLang="en-US" sz="1000" dirty="0" err="1">
                          <a:effectLst/>
                        </a:rPr>
                        <a:t>지회의</a:t>
                      </a:r>
                      <a:r>
                        <a:rPr lang="ko-KR" altLang="en-US" sz="1000" dirty="0">
                          <a:effectLst/>
                        </a:rPr>
                        <a:t> 준회원으로 편성된 이후 </a:t>
                      </a:r>
                      <a:r>
                        <a:rPr lang="en-US" altLang="ko-KR" sz="1000" dirty="0">
                          <a:effectLst/>
                        </a:rPr>
                        <a:t>6</a:t>
                      </a:r>
                      <a:r>
                        <a:rPr lang="ko-KR" altLang="en-US" sz="1000" dirty="0">
                          <a:effectLst/>
                        </a:rPr>
                        <a:t>개월 이상 활동이 없는 경우는 협회에 활동중지를 요청할 수 있다</a:t>
                      </a:r>
                      <a:r>
                        <a:rPr lang="en-US" altLang="ko-KR" sz="1000" dirty="0">
                          <a:effectLst/>
                        </a:rPr>
                        <a:t>. 6</a:t>
                      </a:r>
                      <a:r>
                        <a:rPr lang="ko-KR" altLang="en-US" sz="1000" dirty="0">
                          <a:effectLst/>
                        </a:rPr>
                        <a:t>개월 미만의 기간 중이라도 익명이거나 활동을 할 수 없는 사항으로 파악될 경우 사유를 기록하여 협회에 활동중지를 요청할 수 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altLang="ko-KR" sz="1000" dirty="0" smtClean="0">
                          <a:effectLst/>
                        </a:rPr>
                        <a:t>④ </a:t>
                      </a:r>
                      <a:r>
                        <a:rPr lang="en-US" altLang="ko-KR" sz="1000" dirty="0">
                          <a:effectLst/>
                        </a:rPr>
                        <a:t>5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회원</a:t>
                      </a:r>
                      <a:r>
                        <a:rPr lang="en-US" altLang="ko-KR" sz="1000" dirty="0">
                          <a:effectLst/>
                        </a:rPr>
                        <a:t>) 2</a:t>
                      </a:r>
                      <a:r>
                        <a:rPr lang="ko-KR" altLang="en-US" sz="1000" dirty="0">
                          <a:effectLst/>
                        </a:rPr>
                        <a:t>호의 불이행 시 </a:t>
                      </a:r>
                      <a:r>
                        <a:rPr lang="ko-KR" altLang="en-US" sz="1000" dirty="0" err="1">
                          <a:effectLst/>
                        </a:rPr>
                        <a:t>지회활동</a:t>
                      </a:r>
                      <a:r>
                        <a:rPr lang="ko-KR" altLang="en-US" sz="1000" dirty="0">
                          <a:effectLst/>
                        </a:rPr>
                        <a:t> </a:t>
                      </a:r>
                      <a:r>
                        <a:rPr lang="ko-KR" altLang="en-US" sz="1000" dirty="0" err="1">
                          <a:effectLst/>
                        </a:rPr>
                        <a:t>중지및</a:t>
                      </a:r>
                      <a:r>
                        <a:rPr lang="ko-KR" altLang="en-US" sz="1000" dirty="0">
                          <a:effectLst/>
                        </a:rPr>
                        <a:t> 협회 인사위원회에 회부 징계를 요청할 수 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endParaRPr lang="en-US" altLang="ko-KR" sz="1000" dirty="0" smtClean="0">
                        <a:effectLst/>
                      </a:endParaRPr>
                    </a:p>
                    <a:p>
                      <a:pPr marL="0" indent="0" algn="l">
                        <a:buNone/>
                      </a:pPr>
                      <a:endParaRPr lang="en-US" altLang="ko-KR" sz="1000" dirty="0">
                        <a:effectLst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장 보 </a:t>
                      </a:r>
                      <a:r>
                        <a:rPr lang="ko-KR" altLang="en-US" sz="1000" b="0" kern="1200" cap="none" spc="0" dirty="0" err="1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칙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endParaRPr lang="ko-KR" altLang="en-US" sz="1000" b="0" kern="1200" cap="none" spc="0" dirty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30</a:t>
                      </a:r>
                      <a:r>
                        <a:rPr lang="ko-KR" altLang="en-US" sz="1000" dirty="0">
                          <a:effectLst/>
                        </a:rPr>
                        <a:t>조 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협력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협회의 </a:t>
                      </a:r>
                      <a:r>
                        <a:rPr lang="ko-KR" altLang="en-US" sz="1000" dirty="0">
                          <a:effectLst/>
                        </a:rPr>
                        <a:t>행사에 각 지부는 최선을 다하여 협력하여야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31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해산 또는 합병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지부의 </a:t>
                      </a:r>
                      <a:r>
                        <a:rPr lang="ko-KR" altLang="en-US" sz="1000" dirty="0">
                          <a:effectLst/>
                        </a:rPr>
                        <a:t>해산 또는 합병은 다음과 같이 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지부를 </a:t>
                      </a:r>
                      <a:r>
                        <a:rPr lang="ko-KR" altLang="en-US" sz="1000" dirty="0">
                          <a:effectLst/>
                        </a:rPr>
                        <a:t>해산 또는 합병하고자 할 때는 총회에서 지부소속 정회원 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분의 </a:t>
                      </a:r>
                      <a:r>
                        <a:rPr lang="en-US" altLang="ko-KR" sz="1000" dirty="0">
                          <a:effectLst/>
                        </a:rPr>
                        <a:t>2</a:t>
                      </a:r>
                      <a:r>
                        <a:rPr lang="ko-KR" altLang="en-US" sz="1000" dirty="0">
                          <a:effectLst/>
                        </a:rPr>
                        <a:t>이상 출석과 출석회원 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분의 </a:t>
                      </a:r>
                      <a:r>
                        <a:rPr lang="en-US" altLang="ko-KR" sz="1000" dirty="0">
                          <a:effectLst/>
                        </a:rPr>
                        <a:t>2</a:t>
                      </a:r>
                      <a:r>
                        <a:rPr lang="ko-KR" altLang="en-US" sz="1000" dirty="0">
                          <a:effectLst/>
                        </a:rPr>
                        <a:t>이상 찬성으로 의결한다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31</a:t>
                      </a:r>
                      <a:r>
                        <a:rPr lang="ko-KR" altLang="en-US" sz="1000" dirty="0">
                          <a:effectLst/>
                        </a:rPr>
                        <a:t>조 규정에 반하거나 협회에서 지부자체 운영을 할 수 없다고 판단하여 협회 총회에서 해산 또는 합병을 의결한 경우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32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잔여재산의 귀속</a:t>
                      </a:r>
                      <a:r>
                        <a:rPr lang="en-US" altLang="ko-KR" sz="1000" dirty="0" smtClean="0">
                          <a:effectLst/>
                        </a:rPr>
                        <a:t>)</a:t>
                      </a:r>
                    </a:p>
                    <a:p>
                      <a:pPr algn="l"/>
                      <a:r>
                        <a:rPr lang="en-US" altLang="ko-KR" sz="1000" dirty="0" smtClean="0">
                          <a:effectLst/>
                        </a:rPr>
                        <a:t> </a:t>
                      </a:r>
                      <a:r>
                        <a:rPr lang="ko-KR" altLang="en-US" sz="1000" dirty="0">
                          <a:effectLst/>
                        </a:rPr>
                        <a:t>지부가 해산 또는 합병할 때 그 잔여재산은 협회 또는 합병될 지부에 이관한다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33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잔여재산의 귀속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 지부가 </a:t>
                      </a:r>
                      <a:r>
                        <a:rPr lang="ko-KR" altLang="en-US" sz="1000" dirty="0">
                          <a:effectLst/>
                        </a:rPr>
                        <a:t>해산 또는 합병할 경우 그 잔여재산은 협회 또는 합병될 지부에 이관하고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자료 또한 합병될 지부로 이관한다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34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지부운영 규정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 지부운영 </a:t>
                      </a:r>
                      <a:r>
                        <a:rPr lang="ko-KR" altLang="en-US" sz="1000" dirty="0">
                          <a:effectLst/>
                        </a:rPr>
                        <a:t>규정의 개폐 및 변경 등과 관련된 사항은 협회 이사회에서 의결하고 협회장의 승인을 득한 후에 효력을 발휘한다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35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시행 세칙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 지부에서는 </a:t>
                      </a:r>
                      <a:r>
                        <a:rPr lang="ko-KR" altLang="en-US" sz="1000" dirty="0">
                          <a:effectLst/>
                        </a:rPr>
                        <a:t>지부시행세칙을 둘 수 있다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r>
                        <a:rPr lang="ko-KR" altLang="en-US" sz="1000" dirty="0">
                          <a:effectLst/>
                        </a:rPr>
                        <a:t>지부 자체의 세부규칙은 상기의 지부운영규정에 위배되지 않는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en-US" altLang="ko-KR" sz="1000" dirty="0" smtClean="0">
                          <a:effectLst/>
                        </a:rPr>
                        <a:t> </a:t>
                      </a:r>
                      <a:r>
                        <a:rPr lang="ko-KR" altLang="en-US" sz="1000" dirty="0" smtClean="0">
                          <a:effectLst/>
                        </a:rPr>
                        <a:t>범위에서 </a:t>
                      </a:r>
                      <a:r>
                        <a:rPr lang="ko-KR" altLang="en-US" sz="1000" dirty="0">
                          <a:effectLst/>
                        </a:rPr>
                        <a:t>작성</a:t>
                      </a:r>
                      <a:r>
                        <a:rPr lang="en-US" altLang="ko-KR" sz="1000" dirty="0">
                          <a:effectLst/>
                        </a:rPr>
                        <a:t>, </a:t>
                      </a:r>
                      <a:r>
                        <a:rPr lang="ko-KR" altLang="en-US" sz="1000" dirty="0">
                          <a:effectLst/>
                        </a:rPr>
                        <a:t>협회에 보고하고 승인을 득하여 공지한 후 효력이 발생한다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>
                        <a:effectLst/>
                      </a:endParaRPr>
                    </a:p>
                    <a:p>
                      <a:pPr marL="0" algn="ctr" defTabSz="914400" rtl="0" eaLnBrk="1" latinLnBrk="1" hangingPunct="1"/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부 </a:t>
                      </a:r>
                      <a:r>
                        <a:rPr lang="ko-KR" altLang="en-US" sz="1000" b="0" kern="1200" cap="none" spc="0" dirty="0" err="1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칙</a:t>
                      </a:r>
                      <a:r>
                        <a:rPr lang="ko-KR" altLang="en-US" sz="1000" b="0" kern="1200" cap="none" spc="0" dirty="0">
                          <a:ln w="6600">
                            <a:solidFill>
                              <a:srgbClr val="0070C0"/>
                            </a:solidFill>
                            <a:prstDash val="solid"/>
                          </a:ln>
                          <a:solidFill>
                            <a:srgbClr val="0070C0"/>
                          </a:solidFill>
                          <a:effectLst>
                            <a:outerShdw dist="38100" dir="2700000" algn="tl" rotWithShape="0">
                              <a:schemeClr val="accent2"/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endParaRPr lang="en-US" altLang="ko-KR" sz="1000" b="0" kern="1200" cap="none" spc="0" dirty="0" smtClean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1" hangingPunct="1"/>
                      <a:endParaRPr lang="ko-KR" altLang="en-US" sz="1000" b="0" kern="1200" cap="none" spc="0" dirty="0">
                        <a:ln w="6600">
                          <a:solidFill>
                            <a:srgbClr val="0070C0"/>
                          </a:solidFill>
                          <a:prstDash val="solid"/>
                        </a:ln>
                        <a:solidFill>
                          <a:srgbClr val="0070C0"/>
                        </a:solidFill>
                        <a:effectLst>
                          <a:outerShdw dist="38100" dir="2700000" algn="tl" rotWithShape="0">
                            <a:schemeClr val="accent2"/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ko-KR" altLang="en-US" sz="1000" dirty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1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시행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r>
                        <a:rPr lang="ko-KR" altLang="en-US" sz="1000" dirty="0">
                          <a:effectLst/>
                        </a:rPr>
                        <a:t>본 규정은 </a:t>
                      </a:r>
                      <a:r>
                        <a:rPr lang="en-US" altLang="ko-KR" sz="1000" dirty="0">
                          <a:effectLst/>
                        </a:rPr>
                        <a:t>2017</a:t>
                      </a:r>
                      <a:r>
                        <a:rPr lang="ko-KR" altLang="en-US" sz="1000" dirty="0">
                          <a:effectLst/>
                        </a:rPr>
                        <a:t>년 </a:t>
                      </a:r>
                      <a:r>
                        <a:rPr lang="en-US" altLang="ko-KR" sz="1000" dirty="0">
                          <a:effectLst/>
                        </a:rPr>
                        <a:t>10</a:t>
                      </a:r>
                      <a:r>
                        <a:rPr lang="ko-KR" altLang="en-US" sz="1000" dirty="0">
                          <a:effectLst/>
                        </a:rPr>
                        <a:t>월 </a:t>
                      </a:r>
                      <a:r>
                        <a:rPr lang="en-US" altLang="ko-KR" sz="1000" dirty="0">
                          <a:effectLst/>
                        </a:rPr>
                        <a:t>07</a:t>
                      </a:r>
                      <a:r>
                        <a:rPr lang="ko-KR" altLang="en-US" sz="1000" dirty="0">
                          <a:effectLst/>
                        </a:rPr>
                        <a:t>일부터 시행한다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2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미비사항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r>
                        <a:rPr lang="ko-KR" altLang="en-US" sz="1000" dirty="0">
                          <a:effectLst/>
                        </a:rPr>
                        <a:t>본 지부운영규정의 미비사항은 사회적 통상 관례에 따른다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r>
                        <a:rPr lang="ko-KR" altLang="en-US" sz="1000" dirty="0" smtClean="0">
                          <a:effectLst/>
                        </a:rPr>
                        <a:t>제</a:t>
                      </a:r>
                      <a:r>
                        <a:rPr lang="en-US" altLang="ko-KR" sz="1000" dirty="0">
                          <a:effectLst/>
                        </a:rPr>
                        <a:t>3</a:t>
                      </a:r>
                      <a:r>
                        <a:rPr lang="ko-KR" altLang="en-US" sz="1000" dirty="0">
                          <a:effectLst/>
                        </a:rPr>
                        <a:t>조</a:t>
                      </a:r>
                      <a:r>
                        <a:rPr lang="en-US" altLang="ko-KR" sz="1000" dirty="0">
                          <a:effectLst/>
                        </a:rPr>
                        <a:t>(</a:t>
                      </a:r>
                      <a:r>
                        <a:rPr lang="ko-KR" altLang="en-US" sz="1000" dirty="0">
                          <a:effectLst/>
                        </a:rPr>
                        <a:t>경과조치</a:t>
                      </a:r>
                      <a:r>
                        <a:rPr lang="en-US" altLang="ko-KR" sz="1000" dirty="0">
                          <a:effectLst/>
                        </a:rPr>
                        <a:t>) </a:t>
                      </a:r>
                      <a:r>
                        <a:rPr lang="ko-KR" altLang="en-US" sz="1000" dirty="0">
                          <a:effectLst/>
                        </a:rPr>
                        <a:t>지부 규정에 미흡한 사항은 필요충분조건이 만족될 때까지 경과조치에 의하여 운영한다</a:t>
                      </a:r>
                      <a:r>
                        <a:rPr lang="en-US" altLang="ko-KR" sz="1000" dirty="0">
                          <a:effectLst/>
                        </a:rPr>
                        <a:t>. </a:t>
                      </a:r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 smtClean="0">
                        <a:effectLst/>
                      </a:endParaRPr>
                    </a:p>
                    <a:p>
                      <a:pPr algn="l"/>
                      <a:endParaRPr lang="en-US" altLang="ko-KR" sz="1000" dirty="0">
                        <a:effectLst/>
                      </a:endParaRPr>
                    </a:p>
                  </a:txBody>
                  <a:tcPr marL="0" marR="0" marT="0" marB="100961">
                    <a:lnL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762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90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" y="1115617"/>
            <a:ext cx="6172200" cy="7052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000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●  경북지부 운영회의 내용</a:t>
            </a:r>
            <a:endParaRPr lang="en-US" altLang="ko-KR" sz="2000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en-US" altLang="ko-KR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가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회원확충으로 </a:t>
            </a:r>
            <a:r>
              <a:rPr lang="ko-KR" altLang="en-US" sz="1600" b="1" dirty="0" err="1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지회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복원 사업</a:t>
            </a:r>
            <a:endParaRPr lang="en-US" altLang="ko-KR" sz="16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나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협회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/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지부 홈페이지 관심에 대한 표현</a:t>
            </a:r>
            <a:endParaRPr lang="en-US" altLang="ko-KR" sz="16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다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지부 전시회 및 공모전 또는</a:t>
            </a:r>
            <a:endParaRPr lang="en-US" altLang="ko-KR" sz="16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        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 기관단체의 협약해 사진대회 유치 </a:t>
            </a:r>
            <a:endParaRPr lang="en-US" altLang="ko-KR" sz="16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라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사진활동에 필요한 회원 및 일반인에 대한 교육</a:t>
            </a:r>
            <a:endParaRPr lang="en-US" altLang="ko-KR" sz="16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마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포괄적인 봉사활동을 추진</a:t>
            </a:r>
            <a:endParaRPr lang="en-US" altLang="ko-KR" sz="16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바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출사 방법 및 기회 확충</a:t>
            </a:r>
            <a:endParaRPr lang="en-US" altLang="ko-KR" sz="16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사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지부 회원들의 지부 소속감 확립</a:t>
            </a:r>
            <a:endParaRPr lang="en-US" altLang="ko-KR" sz="1600" b="1" dirty="0" smtClean="0">
              <a:latin typeface="HY신명조" panose="02030600000101010101" pitchFamily="18" charset="-127"/>
              <a:ea typeface="HY신명조" panose="02030600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아</a:t>
            </a:r>
            <a:r>
              <a:rPr lang="en-US" altLang="ko-KR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. </a:t>
            </a:r>
            <a:r>
              <a:rPr lang="ko-KR" altLang="en-US" sz="1600" b="1" dirty="0" smtClean="0">
                <a:latin typeface="HY신명조" panose="02030600000101010101" pitchFamily="18" charset="-127"/>
                <a:ea typeface="HY신명조" panose="02030600000101010101" pitchFamily="18" charset="-127"/>
              </a:rPr>
              <a:t>기타 미래지향적인 발전에 대한 포괄적인 논의</a:t>
            </a:r>
            <a:endParaRPr lang="ko-KR" altLang="en-US" sz="1600" b="1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793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FF99">
            <a:alpha val="19000"/>
          </a:srgbClr>
        </a:solidFill>
        <a:ln>
          <a:noFill/>
        </a:ln>
      </a:spPr>
      <a:bodyPr rtlCol="0" anchor="ctr"/>
      <a:lstStyle>
        <a:defPPr algn="ctr">
          <a:defRPr>
            <a:latin typeface="08서울한강체 L" pitchFamily="18" charset="-127"/>
            <a:ea typeface="08서울한강체 L" pitchFamily="18" charset="-127"/>
          </a:defRPr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60000"/>
            <a:lumOff val="40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2323</TotalTime>
  <Words>2059</Words>
  <Application>Microsoft Office PowerPoint</Application>
  <PresentationFormat>화면 슬라이드 쇼(4:3)</PresentationFormat>
  <Paragraphs>308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8</vt:i4>
      </vt:variant>
    </vt:vector>
  </HeadingPairs>
  <TitlesOfParts>
    <vt:vector size="15" baseType="lpstr">
      <vt:lpstr>HY신명조</vt:lpstr>
      <vt:lpstr>맑은 고딕</vt:lpstr>
      <vt:lpstr>Arial</vt:lpstr>
      <vt:lpstr>Office 테마</vt:lpstr>
      <vt:lpstr>1_디자인 사용자 지정</vt:lpstr>
      <vt:lpstr>디자인 사용자 지정</vt:lpstr>
      <vt:lpstr>2_디자인 사용자 지정</vt:lpstr>
      <vt:lpstr>2018년도 경북지부 운영회의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컴퓨터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사용자</dc:creator>
  <cp:lastModifiedBy>최병호</cp:lastModifiedBy>
  <cp:revision>253</cp:revision>
  <cp:lastPrinted>2018-01-26T07:49:26Z</cp:lastPrinted>
  <dcterms:created xsi:type="dcterms:W3CDTF">2016-08-17T04:46:27Z</dcterms:created>
  <dcterms:modified xsi:type="dcterms:W3CDTF">2018-01-26T07:59:07Z</dcterms:modified>
</cp:coreProperties>
</file>